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0"/>
  </p:notesMasterIdLst>
  <p:sldIdLst>
    <p:sldId id="256" r:id="rId2"/>
    <p:sldId id="257" r:id="rId3"/>
    <p:sldId id="264" r:id="rId4"/>
    <p:sldId id="269" r:id="rId5"/>
    <p:sldId id="270" r:id="rId6"/>
    <p:sldId id="258" r:id="rId7"/>
    <p:sldId id="285" r:id="rId8"/>
    <p:sldId id="281" r:id="rId9"/>
    <p:sldId id="261" r:id="rId10"/>
    <p:sldId id="268" r:id="rId11"/>
    <p:sldId id="265" r:id="rId12"/>
    <p:sldId id="259" r:id="rId13"/>
    <p:sldId id="262" r:id="rId14"/>
    <p:sldId id="283" r:id="rId15"/>
    <p:sldId id="284" r:id="rId16"/>
    <p:sldId id="276" r:id="rId17"/>
    <p:sldId id="274" r:id="rId18"/>
    <p:sldId id="280" r:id="rId19"/>
  </p:sldIdLst>
  <p:sldSz cx="12192000" cy="6858000"/>
  <p:notesSz cx="6858000" cy="9144000"/>
  <p:defaultTextStyle>
    <a:defPPr>
      <a:defRPr lang="nl-NL"/>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628127-17E6-C85A-E725-1893D32F14AB}" name="George Wurpel" initials="GW" userId="S::george@msgstrategies.nl::17e30981-e798-4a87-bfbf-605f4edc6823" providerId="AD"/>
  <p188:author id="{9F0ED8CB-58B2-62CF-77E2-164731F15F7A}" name="Ivo de Klerk" initials="IdK" userId="Ivo de Klerk"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8E6E6"/>
    <a:srgbClr val="30C7D8"/>
    <a:srgbClr val="03A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0"/>
    <p:restoredTop sz="95563"/>
  </p:normalViewPr>
  <p:slideViewPr>
    <p:cSldViewPr snapToGrid="0">
      <p:cViewPr varScale="1">
        <p:scale>
          <a:sx n="113" d="100"/>
          <a:sy n="113" d="100"/>
        </p:scale>
        <p:origin x="776" y="184"/>
      </p:cViewPr>
      <p:guideLst/>
    </p:cSldViewPr>
  </p:slideViewPr>
  <p:notesTextViewPr>
    <p:cViewPr>
      <p:scale>
        <a:sx n="1" d="1"/>
        <a:sy n="1" d="1"/>
      </p:scale>
      <p:origin x="0" y="0"/>
    </p:cViewPr>
  </p:notesTextViewPr>
  <p:sorterViewPr>
    <p:cViewPr>
      <p:scale>
        <a:sx n="174" d="100"/>
        <a:sy n="17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6654A2-9C74-5541-ABCC-FEF9EDC89FA0}" type="datetimeFigureOut">
              <a:rPr lang="nl-NL" smtClean="0"/>
              <a:t>14-12-2022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459E55-7F70-B549-B8A8-F11E48712622}" type="slidenum">
              <a:rPr lang="nl-NL" smtClean="0"/>
              <a:t>‹nr.›</a:t>
            </a:fld>
            <a:endParaRPr lang="nl-NL"/>
          </a:p>
        </p:txBody>
      </p:sp>
    </p:spTree>
    <p:extLst>
      <p:ext uri="{BB962C8B-B14F-4D97-AF65-F5344CB8AC3E}">
        <p14:creationId xmlns:p14="http://schemas.microsoft.com/office/powerpoint/2010/main" val="3465765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0459E55-7F70-B549-B8A8-F11E48712622}" type="slidenum">
              <a:rPr lang="nl-NL" smtClean="0"/>
              <a:t>3</a:t>
            </a:fld>
            <a:endParaRPr lang="nl-NL"/>
          </a:p>
        </p:txBody>
      </p:sp>
    </p:spTree>
    <p:extLst>
      <p:ext uri="{BB962C8B-B14F-4D97-AF65-F5344CB8AC3E}">
        <p14:creationId xmlns:p14="http://schemas.microsoft.com/office/powerpoint/2010/main" val="3990895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0459E55-7F70-B549-B8A8-F11E48712622}" type="slidenum">
              <a:rPr lang="nl-NL" smtClean="0"/>
              <a:t>6</a:t>
            </a:fld>
            <a:endParaRPr lang="nl-NL"/>
          </a:p>
        </p:txBody>
      </p:sp>
    </p:spTree>
    <p:extLst>
      <p:ext uri="{BB962C8B-B14F-4D97-AF65-F5344CB8AC3E}">
        <p14:creationId xmlns:p14="http://schemas.microsoft.com/office/powerpoint/2010/main" val="384560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0459E55-7F70-B549-B8A8-F11E48712622}" type="slidenum">
              <a:rPr lang="nl-NL" smtClean="0"/>
              <a:t>7</a:t>
            </a:fld>
            <a:endParaRPr lang="nl-NL"/>
          </a:p>
        </p:txBody>
      </p:sp>
    </p:spTree>
    <p:extLst>
      <p:ext uri="{BB962C8B-B14F-4D97-AF65-F5344CB8AC3E}">
        <p14:creationId xmlns:p14="http://schemas.microsoft.com/office/powerpoint/2010/main" val="783207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F0459E55-7F70-B549-B8A8-F11E48712622}" type="slidenum">
              <a:rPr lang="nl-NL" smtClean="0"/>
              <a:t>8</a:t>
            </a:fld>
            <a:endParaRPr lang="nl-NL"/>
          </a:p>
        </p:txBody>
      </p:sp>
    </p:spTree>
    <p:extLst>
      <p:ext uri="{BB962C8B-B14F-4D97-AF65-F5344CB8AC3E}">
        <p14:creationId xmlns:p14="http://schemas.microsoft.com/office/powerpoint/2010/main" val="160248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0459E55-7F70-B549-B8A8-F11E48712622}" type="slidenum">
              <a:rPr lang="nl-NL" smtClean="0"/>
              <a:t>11</a:t>
            </a:fld>
            <a:endParaRPr lang="nl-NL"/>
          </a:p>
        </p:txBody>
      </p:sp>
    </p:spTree>
    <p:extLst>
      <p:ext uri="{BB962C8B-B14F-4D97-AF65-F5344CB8AC3E}">
        <p14:creationId xmlns:p14="http://schemas.microsoft.com/office/powerpoint/2010/main" val="2721711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F0459E55-7F70-B549-B8A8-F11E48712622}" type="slidenum">
              <a:rPr lang="nl-NL" smtClean="0"/>
              <a:t>16</a:t>
            </a:fld>
            <a:endParaRPr lang="nl-NL"/>
          </a:p>
        </p:txBody>
      </p:sp>
    </p:spTree>
    <p:extLst>
      <p:ext uri="{BB962C8B-B14F-4D97-AF65-F5344CB8AC3E}">
        <p14:creationId xmlns:p14="http://schemas.microsoft.com/office/powerpoint/2010/main" val="99857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72208E-94CC-5E49-B845-6695CBC4577B}"/>
              </a:ext>
            </a:extLst>
          </p:cNvPr>
          <p:cNvSpPr>
            <a:spLocks noGrp="1"/>
          </p:cNvSpPr>
          <p:nvPr>
            <p:ph type="ctrTitle"/>
          </p:nvPr>
        </p:nvSpPr>
        <p:spPr>
          <a:xfrm>
            <a:off x="731807" y="1824363"/>
            <a:ext cx="10728332" cy="1604639"/>
          </a:xfrm>
        </p:spPr>
        <p:txBody>
          <a:bodyPr anchor="b">
            <a:normAutofit/>
          </a:bodyPr>
          <a:lstStyle>
            <a:lvl1pPr algn="ctr">
              <a:defRPr sz="4800">
                <a:solidFill>
                  <a:schemeClr val="accent2"/>
                </a:solidFill>
              </a:defRPr>
            </a:lvl1pPr>
          </a:lstStyle>
          <a:p>
            <a:r>
              <a:rPr lang="en-GB"/>
              <a:t>Click to edit Master title style</a:t>
            </a:r>
            <a:endParaRPr lang="nl-NL" dirty="0"/>
          </a:p>
        </p:txBody>
      </p:sp>
      <p:sp>
        <p:nvSpPr>
          <p:cNvPr id="3" name="Ondertitel 2">
            <a:extLst>
              <a:ext uri="{FF2B5EF4-FFF2-40B4-BE49-F238E27FC236}">
                <a16:creationId xmlns:a16="http://schemas.microsoft.com/office/drawing/2014/main" id="{7201F3B1-B21F-6147-9D87-D1325E59CB21}"/>
              </a:ext>
            </a:extLst>
          </p:cNvPr>
          <p:cNvSpPr>
            <a:spLocks noGrp="1"/>
          </p:cNvSpPr>
          <p:nvPr>
            <p:ph type="subTitle" idx="1"/>
          </p:nvPr>
        </p:nvSpPr>
        <p:spPr>
          <a:xfrm>
            <a:off x="731805" y="3429003"/>
            <a:ext cx="10728331" cy="1077467"/>
          </a:xfrm>
        </p:spPr>
        <p:txBody>
          <a:bodyPr>
            <a:normAutofit/>
          </a:bodyPr>
          <a:lstStyle>
            <a:lvl1pPr marL="0" indent="0" algn="ctr">
              <a:buNone/>
              <a:defRPr sz="2000" b="0" i="0">
                <a:solidFill>
                  <a:schemeClr val="tx1"/>
                </a:solidFill>
                <a:latin typeface="Raleway" panose="020B0003030101060003" pitchFamily="34" charset="0"/>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GB"/>
              <a:t>Click to edit Master subtitle style</a:t>
            </a:r>
            <a:endParaRPr lang="nl-NL" dirty="0"/>
          </a:p>
        </p:txBody>
      </p:sp>
      <p:grpSp>
        <p:nvGrpSpPr>
          <p:cNvPr id="4" name="Groep 3">
            <a:extLst>
              <a:ext uri="{FF2B5EF4-FFF2-40B4-BE49-F238E27FC236}">
                <a16:creationId xmlns:a16="http://schemas.microsoft.com/office/drawing/2014/main" id="{099FE020-8877-6D45-A934-D8726AA34155}"/>
              </a:ext>
            </a:extLst>
          </p:cNvPr>
          <p:cNvGrpSpPr/>
          <p:nvPr/>
        </p:nvGrpSpPr>
        <p:grpSpPr>
          <a:xfrm>
            <a:off x="690274" y="188915"/>
            <a:ext cx="3766410" cy="1077467"/>
            <a:chOff x="731838" y="188913"/>
            <a:chExt cx="3766409" cy="1077467"/>
          </a:xfrm>
        </p:grpSpPr>
        <p:pic>
          <p:nvPicPr>
            <p:cNvPr id="9" name="Afbeelding 8">
              <a:extLst>
                <a:ext uri="{FF2B5EF4-FFF2-40B4-BE49-F238E27FC236}">
                  <a16:creationId xmlns:a16="http://schemas.microsoft.com/office/drawing/2014/main" id="{14EE49A6-3982-ED42-943A-78DA85DEBD87}"/>
                </a:ext>
              </a:extLst>
            </p:cNvPr>
            <p:cNvPicPr>
              <a:picLocks noChangeAspect="1"/>
            </p:cNvPicPr>
            <p:nvPr/>
          </p:nvPicPr>
          <p:blipFill rotWithShape="1">
            <a:blip r:embed="rId2"/>
            <a:srcRect l="17980" t="15880" r="17982" b="15353"/>
            <a:stretch/>
          </p:blipFill>
          <p:spPr>
            <a:xfrm>
              <a:off x="731838" y="188913"/>
              <a:ext cx="709035" cy="1077467"/>
            </a:xfrm>
            <a:prstGeom prst="rect">
              <a:avLst/>
            </a:prstGeom>
          </p:spPr>
        </p:pic>
        <p:sp>
          <p:nvSpPr>
            <p:cNvPr id="10" name="Tekstvak 9">
              <a:extLst>
                <a:ext uri="{FF2B5EF4-FFF2-40B4-BE49-F238E27FC236}">
                  <a16:creationId xmlns:a16="http://schemas.microsoft.com/office/drawing/2014/main" id="{BEAEFC5F-1A3C-9C47-BA0C-49D0AF511B5D}"/>
                </a:ext>
              </a:extLst>
            </p:cNvPr>
            <p:cNvSpPr txBox="1"/>
            <p:nvPr/>
          </p:nvSpPr>
          <p:spPr>
            <a:xfrm>
              <a:off x="1440873" y="746894"/>
              <a:ext cx="3057374" cy="307777"/>
            </a:xfrm>
            <a:prstGeom prst="rect">
              <a:avLst/>
            </a:prstGeom>
            <a:noFill/>
          </p:spPr>
          <p:txBody>
            <a:bodyPr wrap="none" rtlCol="0">
              <a:spAutoFit/>
            </a:bodyPr>
            <a:lstStyle/>
            <a:p>
              <a:r>
                <a:rPr lang="nl-NL" sz="1400" spc="400" dirty="0" err="1">
                  <a:solidFill>
                    <a:schemeClr val="accent1"/>
                  </a:solidFill>
                  <a:latin typeface="Tahoma" panose="020B0604030504040204" pitchFamily="34" charset="0"/>
                  <a:ea typeface="Tahoma" panose="020B0604030504040204" pitchFamily="34" charset="0"/>
                  <a:cs typeface="Tahoma" panose="020B0604030504040204" pitchFamily="34" charset="0"/>
                </a:rPr>
                <a:t>Sustainable</a:t>
              </a:r>
              <a:r>
                <a:rPr lang="nl-NL" sz="1400" spc="4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nl-NL" sz="1400" spc="400" dirty="0" err="1">
                  <a:solidFill>
                    <a:schemeClr val="accent1"/>
                  </a:solidFill>
                  <a:latin typeface="Tahoma" panose="020B0604030504040204" pitchFamily="34" charset="0"/>
                  <a:ea typeface="Tahoma" panose="020B0604030504040204" pitchFamily="34" charset="0"/>
                  <a:cs typeface="Tahoma" panose="020B0604030504040204" pitchFamily="34" charset="0"/>
                </a:rPr>
                <a:t>Strategies</a:t>
              </a:r>
              <a:endParaRPr lang="nl-NL" sz="1400" spc="4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grpSp>
      <p:sp>
        <p:nvSpPr>
          <p:cNvPr id="13" name="Tijdelijke aanduiding voor tekst 12">
            <a:extLst>
              <a:ext uri="{FF2B5EF4-FFF2-40B4-BE49-F238E27FC236}">
                <a16:creationId xmlns:a16="http://schemas.microsoft.com/office/drawing/2014/main" id="{FF9B4B7E-BCDD-5048-AEB9-C1E4C20ABD4C}"/>
              </a:ext>
            </a:extLst>
          </p:cNvPr>
          <p:cNvSpPr>
            <a:spLocks noGrp="1"/>
          </p:cNvSpPr>
          <p:nvPr>
            <p:ph type="body" sz="quarter" idx="10" hasCustomPrompt="1"/>
          </p:nvPr>
        </p:nvSpPr>
        <p:spPr>
          <a:xfrm>
            <a:off x="695326" y="6308726"/>
            <a:ext cx="10801351" cy="360363"/>
          </a:xfrm>
        </p:spPr>
        <p:txBody>
          <a:bodyPr anchor="ctr">
            <a:normAutofit/>
          </a:bodyPr>
          <a:lstStyle>
            <a:lvl1pPr marL="12700" indent="0">
              <a:buNone/>
              <a:defRPr sz="1600">
                <a:solidFill>
                  <a:schemeClr val="bg2">
                    <a:lumMod val="90000"/>
                  </a:schemeClr>
                </a:solidFill>
              </a:defRPr>
            </a:lvl1pPr>
          </a:lstStyle>
          <a:p>
            <a:pPr lvl="0"/>
            <a:r>
              <a:rPr lang="nl-NL" dirty="0"/>
              <a:t>Klikken om bijeenkomst en datum te bewerken</a:t>
            </a:r>
          </a:p>
        </p:txBody>
      </p:sp>
      <p:sp>
        <p:nvSpPr>
          <p:cNvPr id="15" name="Tijdelijke aanduiding voor tekst 14">
            <a:extLst>
              <a:ext uri="{FF2B5EF4-FFF2-40B4-BE49-F238E27FC236}">
                <a16:creationId xmlns:a16="http://schemas.microsoft.com/office/drawing/2014/main" id="{0D9E72EA-5CE8-BC48-B64B-175CCC6CF0B3}"/>
              </a:ext>
            </a:extLst>
          </p:cNvPr>
          <p:cNvSpPr>
            <a:spLocks noGrp="1"/>
          </p:cNvSpPr>
          <p:nvPr>
            <p:ph type="body" sz="quarter" idx="11" hasCustomPrompt="1"/>
          </p:nvPr>
        </p:nvSpPr>
        <p:spPr>
          <a:xfrm>
            <a:off x="731804" y="4506469"/>
            <a:ext cx="10728331" cy="398892"/>
          </a:xfrm>
        </p:spPr>
        <p:txBody>
          <a:bodyPr vert="horz" lIns="91440" tIns="45720" rIns="91440" bIns="45720" rtlCol="0">
            <a:spAutoFit/>
          </a:bodyPr>
          <a:lstStyle>
            <a:lvl1pPr marL="0" indent="0" algn="ctr">
              <a:buNone/>
              <a:defRPr lang="nl-NL" sz="2000" b="0" i="0" smtClean="0">
                <a:solidFill>
                  <a:schemeClr val="tx2">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a:defRPr lang="nl-NL" smtClean="0"/>
            </a:lvl2pPr>
            <a:lvl3pPr>
              <a:defRPr lang="nl-NL" sz="1800" smtClean="0"/>
            </a:lvl3pPr>
            <a:lvl4pPr>
              <a:defRPr lang="nl-NL" sz="1600" smtClean="0"/>
            </a:lvl4pPr>
            <a:lvl5pPr>
              <a:defRPr lang="nl-NL" sz="1600"/>
            </a:lvl5pPr>
          </a:lstStyle>
          <a:p>
            <a:pPr marL="342900" lvl="0" indent="-342900" algn="ctr"/>
            <a:r>
              <a:rPr lang="nl-NL" dirty="0"/>
              <a:t>Klikken om een auteur toe te voegen</a:t>
            </a:r>
          </a:p>
        </p:txBody>
      </p:sp>
    </p:spTree>
    <p:extLst>
      <p:ext uri="{BB962C8B-B14F-4D97-AF65-F5344CB8AC3E}">
        <p14:creationId xmlns:p14="http://schemas.microsoft.com/office/powerpoint/2010/main" val="42439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AB6923-8141-3944-8EB0-D2F32D0F2DB8}"/>
              </a:ext>
            </a:extLst>
          </p:cNvPr>
          <p:cNvSpPr>
            <a:spLocks noGrp="1"/>
          </p:cNvSpPr>
          <p:nvPr>
            <p:ph type="title"/>
          </p:nvPr>
        </p:nvSpPr>
        <p:spPr>
          <a:xfrm>
            <a:off x="695326" y="1412876"/>
            <a:ext cx="10801351" cy="2016125"/>
          </a:xfrm>
        </p:spPr>
        <p:txBody>
          <a:bodyPr anchor="b">
            <a:normAutofit/>
          </a:bodyPr>
          <a:lstStyle>
            <a:lvl1pPr algn="ctr">
              <a:defRPr lang="nl-NL" sz="4800" b="1" i="0" kern="1200" cap="all" baseline="0" dirty="0">
                <a:solidFill>
                  <a:schemeClr val="accent2"/>
                </a:solidFill>
                <a:latin typeface="Raleway-Heavy" panose="020B0003030101060003" pitchFamily="34" charset="0"/>
                <a:ea typeface="Tahoma" panose="020B0604030504040204" pitchFamily="34" charset="0"/>
                <a:cs typeface="Tahoma" panose="020B0604030504040204" pitchFamily="34" charset="0"/>
              </a:defRPr>
            </a:lvl1pPr>
          </a:lstStyle>
          <a:p>
            <a:r>
              <a:rPr lang="en-GB"/>
              <a:t>Click to edit Master title style</a:t>
            </a:r>
            <a:endParaRPr lang="nl-NL" dirty="0"/>
          </a:p>
        </p:txBody>
      </p:sp>
      <p:sp>
        <p:nvSpPr>
          <p:cNvPr id="3" name="Tijdelijke aanduiding voor tekst 2">
            <a:extLst>
              <a:ext uri="{FF2B5EF4-FFF2-40B4-BE49-F238E27FC236}">
                <a16:creationId xmlns:a16="http://schemas.microsoft.com/office/drawing/2014/main" id="{DF16993A-3B5D-C040-AC4D-6B014CBC4D46}"/>
              </a:ext>
            </a:extLst>
          </p:cNvPr>
          <p:cNvSpPr>
            <a:spLocks noGrp="1"/>
          </p:cNvSpPr>
          <p:nvPr>
            <p:ph type="body" idx="1"/>
          </p:nvPr>
        </p:nvSpPr>
        <p:spPr>
          <a:xfrm>
            <a:off x="695326" y="3429002"/>
            <a:ext cx="10801349" cy="2874963"/>
          </a:xfrm>
        </p:spPr>
        <p:txBody>
          <a:bodyPr/>
          <a:lstStyle>
            <a:lvl1pPr marL="0" indent="0" algn="ctr">
              <a:buNone/>
              <a:defRPr lang="nl-NL" sz="2400" b="0" i="0" kern="1200" dirty="0">
                <a:solidFill>
                  <a:schemeClr val="tx1"/>
                </a:solidFill>
                <a:latin typeface="Raleway" panose="020B0003030101060003" pitchFamily="34" charset="0"/>
                <a:ea typeface="Tahoma" panose="020B0604030504040204" pitchFamily="34" charset="0"/>
                <a:cs typeface="Tahoma" panose="020B0604030504040204" pitchFamily="34" charset="0"/>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GB"/>
              <a:t>Click to edit Master text styles</a:t>
            </a:r>
          </a:p>
        </p:txBody>
      </p:sp>
      <p:sp>
        <p:nvSpPr>
          <p:cNvPr id="4" name="Tijdelijke aanduiding voor datum 3">
            <a:extLst>
              <a:ext uri="{FF2B5EF4-FFF2-40B4-BE49-F238E27FC236}">
                <a16:creationId xmlns:a16="http://schemas.microsoft.com/office/drawing/2014/main" id="{D0657DFE-C256-0046-ADA2-23E70DD5AB0E}"/>
              </a:ext>
            </a:extLst>
          </p:cNvPr>
          <p:cNvSpPr>
            <a:spLocks noGrp="1"/>
          </p:cNvSpPr>
          <p:nvPr>
            <p:ph type="dt" sz="half" idx="10"/>
          </p:nvPr>
        </p:nvSpPr>
        <p:spPr/>
        <p:txBody>
          <a:bodyPr/>
          <a:lstStyle/>
          <a:p>
            <a:fld id="{19FA2C9D-2969-684D-BC89-27B197265B1E}" type="datetime1">
              <a:rPr lang="nl-NL" smtClean="0"/>
              <a:t>14-12-2022</a:t>
            </a:fld>
            <a:endParaRPr lang="nl-NL"/>
          </a:p>
        </p:txBody>
      </p:sp>
      <p:sp>
        <p:nvSpPr>
          <p:cNvPr id="5" name="Tijdelijke aanduiding voor voettekst 4">
            <a:extLst>
              <a:ext uri="{FF2B5EF4-FFF2-40B4-BE49-F238E27FC236}">
                <a16:creationId xmlns:a16="http://schemas.microsoft.com/office/drawing/2014/main" id="{D7D83D2A-DB1B-914F-B853-2F0B08732C7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9828404-0E83-2E49-B1DA-69EE694C85C8}"/>
              </a:ext>
            </a:extLst>
          </p:cNvPr>
          <p:cNvSpPr>
            <a:spLocks noGrp="1"/>
          </p:cNvSpPr>
          <p:nvPr>
            <p:ph type="sldNum" sz="quarter" idx="12"/>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393884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82AB27A-9F42-A04A-9E4C-FE505E50754B}"/>
              </a:ext>
            </a:extLst>
          </p:cNvPr>
          <p:cNvSpPr>
            <a:spLocks noGrp="1"/>
          </p:cNvSpPr>
          <p:nvPr>
            <p:ph sz="half" idx="1"/>
          </p:nvPr>
        </p:nvSpPr>
        <p:spPr>
          <a:xfrm>
            <a:off x="731805" y="1413163"/>
            <a:ext cx="5003833" cy="48907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dirty="0"/>
          </a:p>
        </p:txBody>
      </p:sp>
      <p:sp>
        <p:nvSpPr>
          <p:cNvPr id="4" name="Tijdelijke aanduiding voor inhoud 3">
            <a:extLst>
              <a:ext uri="{FF2B5EF4-FFF2-40B4-BE49-F238E27FC236}">
                <a16:creationId xmlns:a16="http://schemas.microsoft.com/office/drawing/2014/main" id="{351716AF-0DF1-5D49-BA45-4E8A252C3D15}"/>
              </a:ext>
            </a:extLst>
          </p:cNvPr>
          <p:cNvSpPr>
            <a:spLocks noGrp="1"/>
          </p:cNvSpPr>
          <p:nvPr>
            <p:ph sz="half" idx="2"/>
          </p:nvPr>
        </p:nvSpPr>
        <p:spPr>
          <a:xfrm>
            <a:off x="6419850" y="1413163"/>
            <a:ext cx="5078413" cy="4890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dirty="0"/>
          </a:p>
        </p:txBody>
      </p:sp>
      <p:sp>
        <p:nvSpPr>
          <p:cNvPr id="5" name="Tijdelijke aanduiding voor datum 4">
            <a:extLst>
              <a:ext uri="{FF2B5EF4-FFF2-40B4-BE49-F238E27FC236}">
                <a16:creationId xmlns:a16="http://schemas.microsoft.com/office/drawing/2014/main" id="{97DACF98-0777-DF45-BD19-C8AA99CC2BAB}"/>
              </a:ext>
            </a:extLst>
          </p:cNvPr>
          <p:cNvSpPr>
            <a:spLocks noGrp="1"/>
          </p:cNvSpPr>
          <p:nvPr>
            <p:ph type="dt" sz="half" idx="10"/>
          </p:nvPr>
        </p:nvSpPr>
        <p:spPr/>
        <p:txBody>
          <a:bodyPr/>
          <a:lstStyle/>
          <a:p>
            <a:fld id="{B38C31B6-D89C-9541-8FE2-66D81E5D2495}" type="datetime1">
              <a:rPr lang="nl-NL" smtClean="0"/>
              <a:t>14-12-2022</a:t>
            </a:fld>
            <a:endParaRPr lang="nl-NL"/>
          </a:p>
        </p:txBody>
      </p:sp>
      <p:sp>
        <p:nvSpPr>
          <p:cNvPr id="6" name="Tijdelijke aanduiding voor voettekst 5">
            <a:extLst>
              <a:ext uri="{FF2B5EF4-FFF2-40B4-BE49-F238E27FC236}">
                <a16:creationId xmlns:a16="http://schemas.microsoft.com/office/drawing/2014/main" id="{84E5E77A-758B-2F40-AA08-10FA00EC90D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C58BF41-DDD7-A641-9DB3-A0BB43547D8C}"/>
              </a:ext>
            </a:extLst>
          </p:cNvPr>
          <p:cNvSpPr>
            <a:spLocks noGrp="1"/>
          </p:cNvSpPr>
          <p:nvPr>
            <p:ph type="sldNum" sz="quarter" idx="12"/>
          </p:nvPr>
        </p:nvSpPr>
        <p:spPr/>
        <p:txBody>
          <a:bodyPr/>
          <a:lstStyle/>
          <a:p>
            <a:fld id="{80CB307B-241F-E341-B03A-1599FAAA4D21}" type="slidenum">
              <a:rPr lang="nl-NL" smtClean="0"/>
              <a:t>‹nr.›</a:t>
            </a:fld>
            <a:endParaRPr lang="nl-NL"/>
          </a:p>
        </p:txBody>
      </p:sp>
      <p:sp>
        <p:nvSpPr>
          <p:cNvPr id="9" name="Tijdelijke aanduiding voor tekst 9">
            <a:extLst>
              <a:ext uri="{FF2B5EF4-FFF2-40B4-BE49-F238E27FC236}">
                <a16:creationId xmlns:a16="http://schemas.microsoft.com/office/drawing/2014/main" id="{39AE5451-7F0A-BF48-B00C-DE2A58FB0503}"/>
              </a:ext>
            </a:extLst>
          </p:cNvPr>
          <p:cNvSpPr>
            <a:spLocks noGrp="1"/>
          </p:cNvSpPr>
          <p:nvPr>
            <p:ph type="body" sz="quarter" idx="13" hasCustomPrompt="1"/>
          </p:nvPr>
        </p:nvSpPr>
        <p:spPr>
          <a:xfrm>
            <a:off x="731807" y="547830"/>
            <a:ext cx="10728332" cy="726789"/>
          </a:xfrm>
        </p:spPr>
        <p:txBody>
          <a:bodyPr tIns="0" bIns="0">
            <a:normAutofit/>
          </a:bodyPr>
          <a:lstStyle>
            <a:lvl1pPr marL="0" indent="0">
              <a:lnSpc>
                <a:spcPct val="110000"/>
              </a:lnSpc>
              <a:spcBef>
                <a:spcPts val="0"/>
              </a:spcBef>
              <a:buNone/>
              <a:defRPr sz="2000">
                <a:solidFill>
                  <a:schemeClr val="tx2">
                    <a:lumMod val="75000"/>
                    <a:lumOff val="25000"/>
                  </a:schemeClr>
                </a:solidFill>
                <a:latin typeface="Avenir Book" panose="02000503020000020003" pitchFamily="2" charset="0"/>
              </a:defRPr>
            </a:lvl1pPr>
          </a:lstStyle>
          <a:p>
            <a:pPr lvl="0"/>
            <a:r>
              <a:rPr lang="nl-NL" dirty="0"/>
              <a:t>Klik om stijl te bewerken</a:t>
            </a:r>
          </a:p>
        </p:txBody>
      </p:sp>
      <p:sp>
        <p:nvSpPr>
          <p:cNvPr id="10" name="Tijdelijke aanduiding voor titel 1">
            <a:extLst>
              <a:ext uri="{FF2B5EF4-FFF2-40B4-BE49-F238E27FC236}">
                <a16:creationId xmlns:a16="http://schemas.microsoft.com/office/drawing/2014/main" id="{5E3362D8-928D-774D-AAB1-ED57B905AF0C}"/>
              </a:ext>
            </a:extLst>
          </p:cNvPr>
          <p:cNvSpPr>
            <a:spLocks noGrp="1"/>
          </p:cNvSpPr>
          <p:nvPr>
            <p:ph type="title"/>
          </p:nvPr>
        </p:nvSpPr>
        <p:spPr>
          <a:xfrm>
            <a:off x="731823" y="194747"/>
            <a:ext cx="10728324" cy="353085"/>
          </a:xfrm>
          <a:prstGeom prst="rect">
            <a:avLst/>
          </a:prstGeom>
        </p:spPr>
        <p:txBody>
          <a:bodyPr vert="horz" lIns="91440" tIns="0" rIns="91440" bIns="0" rtlCol="0" anchor="b">
            <a:normAutofit/>
          </a:bodyPr>
          <a:lstStyle/>
          <a:p>
            <a:r>
              <a:rPr lang="en-GB"/>
              <a:t>Click to edit Master title style</a:t>
            </a:r>
            <a:endParaRPr lang="nl-NL" dirty="0"/>
          </a:p>
        </p:txBody>
      </p:sp>
    </p:spTree>
    <p:extLst>
      <p:ext uri="{BB962C8B-B14F-4D97-AF65-F5344CB8AC3E}">
        <p14:creationId xmlns:p14="http://schemas.microsoft.com/office/powerpoint/2010/main" val="2491205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7" name="Tijdelijke aanduiding voor datum 6">
            <a:extLst>
              <a:ext uri="{FF2B5EF4-FFF2-40B4-BE49-F238E27FC236}">
                <a16:creationId xmlns:a16="http://schemas.microsoft.com/office/drawing/2014/main" id="{46D320CF-D793-9A4B-96BA-C2D6F3BAAFA6}"/>
              </a:ext>
            </a:extLst>
          </p:cNvPr>
          <p:cNvSpPr>
            <a:spLocks noGrp="1"/>
          </p:cNvSpPr>
          <p:nvPr>
            <p:ph type="dt" sz="half" idx="10"/>
          </p:nvPr>
        </p:nvSpPr>
        <p:spPr/>
        <p:txBody>
          <a:bodyPr/>
          <a:lstStyle/>
          <a:p>
            <a:fld id="{1766EE9F-8295-F946-8AAE-D2A54E063D38}" type="datetime1">
              <a:rPr lang="nl-NL" smtClean="0"/>
              <a:t>14-12-2022</a:t>
            </a:fld>
            <a:endParaRPr lang="nl-NL"/>
          </a:p>
        </p:txBody>
      </p:sp>
      <p:sp>
        <p:nvSpPr>
          <p:cNvPr id="8" name="Tijdelijke aanduiding voor voettekst 7">
            <a:extLst>
              <a:ext uri="{FF2B5EF4-FFF2-40B4-BE49-F238E27FC236}">
                <a16:creationId xmlns:a16="http://schemas.microsoft.com/office/drawing/2014/main" id="{67AAD605-C62A-CF4F-84DB-E436E08FCF4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A6B2B80-D8F4-094A-A10C-7CFD7E217776}"/>
              </a:ext>
            </a:extLst>
          </p:cNvPr>
          <p:cNvSpPr>
            <a:spLocks noGrp="1"/>
          </p:cNvSpPr>
          <p:nvPr>
            <p:ph type="sldNum" sz="quarter" idx="12"/>
          </p:nvPr>
        </p:nvSpPr>
        <p:spPr/>
        <p:txBody>
          <a:bodyPr/>
          <a:lstStyle/>
          <a:p>
            <a:fld id="{80CB307B-241F-E341-B03A-1599FAAA4D21}" type="slidenum">
              <a:rPr lang="nl-NL" smtClean="0"/>
              <a:t>‹nr.›</a:t>
            </a:fld>
            <a:endParaRPr lang="nl-NL"/>
          </a:p>
        </p:txBody>
      </p:sp>
      <p:sp>
        <p:nvSpPr>
          <p:cNvPr id="10" name="Tijdelijke aanduiding voor tekst 9">
            <a:extLst>
              <a:ext uri="{FF2B5EF4-FFF2-40B4-BE49-F238E27FC236}">
                <a16:creationId xmlns:a16="http://schemas.microsoft.com/office/drawing/2014/main" id="{BC742398-387E-D548-8C8B-7839A9FC871D}"/>
              </a:ext>
            </a:extLst>
          </p:cNvPr>
          <p:cNvSpPr>
            <a:spLocks noGrp="1"/>
          </p:cNvSpPr>
          <p:nvPr>
            <p:ph type="body" sz="quarter" idx="13" hasCustomPrompt="1"/>
          </p:nvPr>
        </p:nvSpPr>
        <p:spPr>
          <a:xfrm>
            <a:off x="731807" y="547830"/>
            <a:ext cx="10728332" cy="726789"/>
          </a:xfrm>
        </p:spPr>
        <p:txBody>
          <a:bodyPr tIns="0" bIns="0">
            <a:normAutofit/>
          </a:bodyPr>
          <a:lstStyle>
            <a:lvl1pPr marL="0" indent="0">
              <a:lnSpc>
                <a:spcPct val="110000"/>
              </a:lnSpc>
              <a:spcBef>
                <a:spcPts val="0"/>
              </a:spcBef>
              <a:buNone/>
              <a:defRPr sz="2000">
                <a:solidFill>
                  <a:schemeClr val="tx2">
                    <a:lumMod val="75000"/>
                    <a:lumOff val="25000"/>
                  </a:schemeClr>
                </a:solidFill>
                <a:latin typeface="Avenir Book" panose="02000503020000020003" pitchFamily="2" charset="0"/>
              </a:defRPr>
            </a:lvl1pPr>
          </a:lstStyle>
          <a:p>
            <a:pPr lvl="0"/>
            <a:r>
              <a:rPr lang="nl-NL" dirty="0"/>
              <a:t>Klik om stijl te bewerken</a:t>
            </a:r>
          </a:p>
        </p:txBody>
      </p:sp>
      <p:sp>
        <p:nvSpPr>
          <p:cNvPr id="11" name="Tijdelijke aanduiding voor titel 1">
            <a:extLst>
              <a:ext uri="{FF2B5EF4-FFF2-40B4-BE49-F238E27FC236}">
                <a16:creationId xmlns:a16="http://schemas.microsoft.com/office/drawing/2014/main" id="{C264125A-710E-294D-A4C9-1BA56655C011}"/>
              </a:ext>
            </a:extLst>
          </p:cNvPr>
          <p:cNvSpPr>
            <a:spLocks noGrp="1"/>
          </p:cNvSpPr>
          <p:nvPr>
            <p:ph type="title"/>
          </p:nvPr>
        </p:nvSpPr>
        <p:spPr>
          <a:xfrm>
            <a:off x="731823" y="194747"/>
            <a:ext cx="10728324" cy="353085"/>
          </a:xfrm>
          <a:prstGeom prst="rect">
            <a:avLst/>
          </a:prstGeom>
        </p:spPr>
        <p:txBody>
          <a:bodyPr vert="horz" lIns="91440" tIns="0" rIns="91440" bIns="0" rtlCol="0" anchor="b">
            <a:normAutofit/>
          </a:bodyPr>
          <a:lstStyle/>
          <a:p>
            <a:r>
              <a:rPr lang="en-GB"/>
              <a:t>Click to edit Master title style</a:t>
            </a:r>
            <a:endParaRPr lang="nl-NL" dirty="0"/>
          </a:p>
        </p:txBody>
      </p:sp>
      <p:sp>
        <p:nvSpPr>
          <p:cNvPr id="12" name="Tijdelijke aanduiding voor inhoud 2">
            <a:extLst>
              <a:ext uri="{FF2B5EF4-FFF2-40B4-BE49-F238E27FC236}">
                <a16:creationId xmlns:a16="http://schemas.microsoft.com/office/drawing/2014/main" id="{84E34F85-DA00-8C4E-8F60-FA3E29675CD8}"/>
              </a:ext>
            </a:extLst>
          </p:cNvPr>
          <p:cNvSpPr>
            <a:spLocks noGrp="1"/>
          </p:cNvSpPr>
          <p:nvPr>
            <p:ph sz="half" idx="1"/>
          </p:nvPr>
        </p:nvSpPr>
        <p:spPr>
          <a:xfrm>
            <a:off x="731805" y="2129125"/>
            <a:ext cx="5003833" cy="417483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dirty="0"/>
          </a:p>
        </p:txBody>
      </p:sp>
      <p:sp>
        <p:nvSpPr>
          <p:cNvPr id="13" name="Tijdelijke aanduiding voor inhoud 3">
            <a:extLst>
              <a:ext uri="{FF2B5EF4-FFF2-40B4-BE49-F238E27FC236}">
                <a16:creationId xmlns:a16="http://schemas.microsoft.com/office/drawing/2014/main" id="{7341334C-E956-8742-A28C-55FEADCF0F0E}"/>
              </a:ext>
            </a:extLst>
          </p:cNvPr>
          <p:cNvSpPr>
            <a:spLocks noGrp="1"/>
          </p:cNvSpPr>
          <p:nvPr>
            <p:ph sz="half" idx="2"/>
          </p:nvPr>
        </p:nvSpPr>
        <p:spPr>
          <a:xfrm>
            <a:off x="6425067" y="2129125"/>
            <a:ext cx="5073196" cy="41748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dirty="0"/>
          </a:p>
        </p:txBody>
      </p:sp>
      <p:sp>
        <p:nvSpPr>
          <p:cNvPr id="15" name="Tijdelijke aanduiding voor tekst 14">
            <a:extLst>
              <a:ext uri="{FF2B5EF4-FFF2-40B4-BE49-F238E27FC236}">
                <a16:creationId xmlns:a16="http://schemas.microsoft.com/office/drawing/2014/main" id="{A8C7FFF1-3C48-C841-B91B-C1DB93782B04}"/>
              </a:ext>
            </a:extLst>
          </p:cNvPr>
          <p:cNvSpPr>
            <a:spLocks noGrp="1"/>
          </p:cNvSpPr>
          <p:nvPr>
            <p:ph type="body" sz="quarter" idx="14"/>
          </p:nvPr>
        </p:nvSpPr>
        <p:spPr>
          <a:xfrm>
            <a:off x="731805" y="1413608"/>
            <a:ext cx="5003833" cy="737446"/>
          </a:xfrm>
        </p:spPr>
        <p:txBody>
          <a:bodyPr anchor="ctr">
            <a:spAutoFit/>
          </a:bodyPr>
          <a:lstStyle>
            <a:lvl1pPr marL="12700" indent="0">
              <a:buNone/>
              <a:defRPr b="1"/>
            </a:lvl1pPr>
          </a:lstStyle>
          <a:p>
            <a:pPr lvl="0"/>
            <a:r>
              <a:rPr lang="en-GB"/>
              <a:t>Click to edit Master text styles</a:t>
            </a:r>
          </a:p>
        </p:txBody>
      </p:sp>
      <p:sp>
        <p:nvSpPr>
          <p:cNvPr id="16" name="Tijdelijke aanduiding voor tekst 14">
            <a:extLst>
              <a:ext uri="{FF2B5EF4-FFF2-40B4-BE49-F238E27FC236}">
                <a16:creationId xmlns:a16="http://schemas.microsoft.com/office/drawing/2014/main" id="{2B552C02-03DF-8248-A9F0-057D91C9AFB9}"/>
              </a:ext>
            </a:extLst>
          </p:cNvPr>
          <p:cNvSpPr>
            <a:spLocks noGrp="1"/>
          </p:cNvSpPr>
          <p:nvPr>
            <p:ph type="body" sz="quarter" idx="15"/>
          </p:nvPr>
        </p:nvSpPr>
        <p:spPr>
          <a:xfrm>
            <a:off x="6425067" y="1400042"/>
            <a:ext cx="5073196" cy="737446"/>
          </a:xfrm>
        </p:spPr>
        <p:txBody>
          <a:bodyPr anchor="ctr">
            <a:spAutoFit/>
          </a:bodyPr>
          <a:lstStyle>
            <a:lvl1pPr marL="12700" indent="0">
              <a:buNone/>
              <a:defRPr b="1"/>
            </a:lvl1pPr>
          </a:lstStyle>
          <a:p>
            <a:pPr lvl="0"/>
            <a:r>
              <a:rPr lang="en-GB"/>
              <a:t>Click to edit Master text styles</a:t>
            </a:r>
          </a:p>
        </p:txBody>
      </p:sp>
    </p:spTree>
    <p:extLst>
      <p:ext uri="{BB962C8B-B14F-4D97-AF65-F5344CB8AC3E}">
        <p14:creationId xmlns:p14="http://schemas.microsoft.com/office/powerpoint/2010/main" val="386287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D58C4037-CDA8-574C-AF8D-71864E3E4682}"/>
              </a:ext>
            </a:extLst>
          </p:cNvPr>
          <p:cNvSpPr>
            <a:spLocks noGrp="1"/>
          </p:cNvSpPr>
          <p:nvPr>
            <p:ph type="dt" sz="half" idx="10"/>
          </p:nvPr>
        </p:nvSpPr>
        <p:spPr/>
        <p:txBody>
          <a:bodyPr/>
          <a:lstStyle/>
          <a:p>
            <a:fld id="{77C412DB-6BB5-1545-B886-337F8C4A67E0}" type="datetime1">
              <a:rPr lang="nl-NL" smtClean="0"/>
              <a:t>14-12-2022</a:t>
            </a:fld>
            <a:endParaRPr lang="nl-NL"/>
          </a:p>
        </p:txBody>
      </p:sp>
      <p:sp>
        <p:nvSpPr>
          <p:cNvPr id="4" name="Tijdelijke aanduiding voor voettekst 3">
            <a:extLst>
              <a:ext uri="{FF2B5EF4-FFF2-40B4-BE49-F238E27FC236}">
                <a16:creationId xmlns:a16="http://schemas.microsoft.com/office/drawing/2014/main" id="{EFCAE402-C87F-4E44-A8D3-4EE20CFE712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B6DDF6D-7963-424D-88A3-9B1ED376FCB6}"/>
              </a:ext>
            </a:extLst>
          </p:cNvPr>
          <p:cNvSpPr>
            <a:spLocks noGrp="1"/>
          </p:cNvSpPr>
          <p:nvPr>
            <p:ph type="sldNum" sz="quarter" idx="12"/>
          </p:nvPr>
        </p:nvSpPr>
        <p:spPr/>
        <p:txBody>
          <a:bodyPr/>
          <a:lstStyle/>
          <a:p>
            <a:fld id="{80CB307B-241F-E341-B03A-1599FAAA4D21}" type="slidenum">
              <a:rPr lang="nl-NL" smtClean="0"/>
              <a:t>‹nr.›</a:t>
            </a:fld>
            <a:endParaRPr lang="nl-NL"/>
          </a:p>
        </p:txBody>
      </p:sp>
      <p:sp>
        <p:nvSpPr>
          <p:cNvPr id="6" name="Tijdelijke aanduiding voor tekst 9">
            <a:extLst>
              <a:ext uri="{FF2B5EF4-FFF2-40B4-BE49-F238E27FC236}">
                <a16:creationId xmlns:a16="http://schemas.microsoft.com/office/drawing/2014/main" id="{0264B9A0-22D2-104B-BF1C-D4D6B557DEC3}"/>
              </a:ext>
            </a:extLst>
          </p:cNvPr>
          <p:cNvSpPr>
            <a:spLocks noGrp="1"/>
          </p:cNvSpPr>
          <p:nvPr>
            <p:ph type="body" sz="quarter" idx="13" hasCustomPrompt="1"/>
          </p:nvPr>
        </p:nvSpPr>
        <p:spPr>
          <a:xfrm>
            <a:off x="731807" y="547830"/>
            <a:ext cx="10728332" cy="726789"/>
          </a:xfrm>
        </p:spPr>
        <p:txBody>
          <a:bodyPr tIns="0" bIns="0">
            <a:normAutofit/>
          </a:bodyPr>
          <a:lstStyle>
            <a:lvl1pPr marL="0" indent="0">
              <a:lnSpc>
                <a:spcPct val="110000"/>
              </a:lnSpc>
              <a:spcBef>
                <a:spcPts val="0"/>
              </a:spcBef>
              <a:buNone/>
              <a:defRPr sz="2000">
                <a:solidFill>
                  <a:schemeClr val="tx2">
                    <a:lumMod val="75000"/>
                    <a:lumOff val="25000"/>
                  </a:schemeClr>
                </a:solidFill>
                <a:latin typeface="Avenir Book" panose="02000503020000020003" pitchFamily="2" charset="0"/>
              </a:defRPr>
            </a:lvl1pPr>
          </a:lstStyle>
          <a:p>
            <a:pPr lvl="0"/>
            <a:r>
              <a:rPr lang="nl-NL" dirty="0"/>
              <a:t>Klik om stijl te bewerken</a:t>
            </a:r>
          </a:p>
        </p:txBody>
      </p:sp>
      <p:sp>
        <p:nvSpPr>
          <p:cNvPr id="7" name="Tijdelijke aanduiding voor titel 1">
            <a:extLst>
              <a:ext uri="{FF2B5EF4-FFF2-40B4-BE49-F238E27FC236}">
                <a16:creationId xmlns:a16="http://schemas.microsoft.com/office/drawing/2014/main" id="{273325AA-8E65-B84F-BFC1-35F17B8787AB}"/>
              </a:ext>
            </a:extLst>
          </p:cNvPr>
          <p:cNvSpPr>
            <a:spLocks noGrp="1"/>
          </p:cNvSpPr>
          <p:nvPr>
            <p:ph type="title"/>
          </p:nvPr>
        </p:nvSpPr>
        <p:spPr>
          <a:xfrm>
            <a:off x="731823" y="194747"/>
            <a:ext cx="10728324" cy="353085"/>
          </a:xfrm>
          <a:prstGeom prst="rect">
            <a:avLst/>
          </a:prstGeom>
        </p:spPr>
        <p:txBody>
          <a:bodyPr vert="horz" lIns="91440" tIns="0" rIns="91440" bIns="0" rtlCol="0" anchor="b">
            <a:normAutofit/>
          </a:bodyPr>
          <a:lstStyle/>
          <a:p>
            <a:r>
              <a:rPr lang="en-GB"/>
              <a:t>Click to edit Master title style</a:t>
            </a:r>
            <a:endParaRPr lang="nl-NL" dirty="0"/>
          </a:p>
        </p:txBody>
      </p:sp>
    </p:spTree>
    <p:extLst>
      <p:ext uri="{BB962C8B-B14F-4D97-AF65-F5344CB8AC3E}">
        <p14:creationId xmlns:p14="http://schemas.microsoft.com/office/powerpoint/2010/main" val="2808630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3A60A85-C9FD-BE43-A568-A31F93CED8C4}"/>
              </a:ext>
            </a:extLst>
          </p:cNvPr>
          <p:cNvSpPr>
            <a:spLocks noGrp="1"/>
          </p:cNvSpPr>
          <p:nvPr>
            <p:ph type="dt" sz="half" idx="10"/>
          </p:nvPr>
        </p:nvSpPr>
        <p:spPr/>
        <p:txBody>
          <a:bodyPr/>
          <a:lstStyle/>
          <a:p>
            <a:fld id="{78A62EE6-2DCD-C24C-A357-9D67DD6A7DF5}" type="datetime1">
              <a:rPr lang="nl-NL" smtClean="0"/>
              <a:t>14-12-2022</a:t>
            </a:fld>
            <a:endParaRPr lang="nl-NL"/>
          </a:p>
        </p:txBody>
      </p:sp>
      <p:sp>
        <p:nvSpPr>
          <p:cNvPr id="3" name="Tijdelijke aanduiding voor voettekst 2">
            <a:extLst>
              <a:ext uri="{FF2B5EF4-FFF2-40B4-BE49-F238E27FC236}">
                <a16:creationId xmlns:a16="http://schemas.microsoft.com/office/drawing/2014/main" id="{A8DE0AAE-0A27-D04F-99BA-004EC94AB45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2A71F0C-1D0A-B143-AFA1-8AB3F73B19FB}"/>
              </a:ext>
            </a:extLst>
          </p:cNvPr>
          <p:cNvSpPr>
            <a:spLocks noGrp="1"/>
          </p:cNvSpPr>
          <p:nvPr>
            <p:ph type="sldNum" sz="quarter" idx="12"/>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495630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eeldvullende foto - Titel boven">
    <p:spTree>
      <p:nvGrpSpPr>
        <p:cNvPr id="1" name=""/>
        <p:cNvGrpSpPr/>
        <p:nvPr/>
      </p:nvGrpSpPr>
      <p:grpSpPr>
        <a:xfrm>
          <a:off x="0" y="0"/>
          <a:ext cx="0" cy="0"/>
          <a:chOff x="0" y="0"/>
          <a:chExt cx="0" cy="0"/>
        </a:xfrm>
      </p:grpSpPr>
      <p:sp>
        <p:nvSpPr>
          <p:cNvPr id="12" name="Tijdelijke aanduiding voor afbeelding 11">
            <a:extLst>
              <a:ext uri="{FF2B5EF4-FFF2-40B4-BE49-F238E27FC236}">
                <a16:creationId xmlns:a16="http://schemas.microsoft.com/office/drawing/2014/main" id="{0AE7F811-185B-CE46-AFCB-5BDC01238258}"/>
              </a:ext>
            </a:extLst>
          </p:cNvPr>
          <p:cNvSpPr>
            <a:spLocks noGrp="1"/>
          </p:cNvSpPr>
          <p:nvPr>
            <p:ph type="pic" sz="quarter" idx="10"/>
          </p:nvPr>
        </p:nvSpPr>
        <p:spPr>
          <a:xfrm>
            <a:off x="0" y="0"/>
            <a:ext cx="12192000" cy="6858000"/>
          </a:xfrm>
        </p:spPr>
        <p:txBody>
          <a:bodyPr anchor="ctr"/>
          <a:lstStyle>
            <a:lvl1pPr marL="12700" indent="0" algn="ctr">
              <a:buNone/>
              <a:defRPr/>
            </a:lvl1pPr>
          </a:lstStyle>
          <a:p>
            <a:r>
              <a:rPr lang="en-GB"/>
              <a:t>Click icon to add picture</a:t>
            </a:r>
            <a:endParaRPr lang="nl-NL" dirty="0"/>
          </a:p>
        </p:txBody>
      </p:sp>
      <p:sp>
        <p:nvSpPr>
          <p:cNvPr id="10" name="Tekstvak 9">
            <a:extLst>
              <a:ext uri="{FF2B5EF4-FFF2-40B4-BE49-F238E27FC236}">
                <a16:creationId xmlns:a16="http://schemas.microsoft.com/office/drawing/2014/main" id="{F593742E-35E2-D44A-A04D-2CEB57B89750}"/>
              </a:ext>
            </a:extLst>
          </p:cNvPr>
          <p:cNvSpPr txBox="1"/>
          <p:nvPr/>
        </p:nvSpPr>
        <p:spPr>
          <a:xfrm>
            <a:off x="695325" y="8455949"/>
            <a:ext cx="5003800" cy="214611"/>
          </a:xfrm>
          <a:prstGeom prst="rect">
            <a:avLst/>
          </a:prstGeom>
          <a:noFill/>
        </p:spPr>
        <p:txBody>
          <a:bodyPr wrap="square" lIns="0" tIns="0" rIns="0" bIns="0" rtlCol="0">
            <a:spAutoFit/>
          </a:bodyPr>
          <a:lstStyle/>
          <a:p>
            <a:pPr>
              <a:lnSpc>
                <a:spcPct val="110000"/>
              </a:lnSpc>
              <a:spcAft>
                <a:spcPts val="600"/>
              </a:spcAft>
            </a:pPr>
            <a:r>
              <a:rPr lang="nl-NL" sz="1400" dirty="0">
                <a:solidFill>
                  <a:srgbClr val="DAE6E6"/>
                </a:solidFill>
                <a:latin typeface="Tahoma" panose="020B0604030504040204" pitchFamily="34" charset="0"/>
                <a:ea typeface="Tahoma" panose="020B0604030504040204" pitchFamily="34" charset="0"/>
                <a:cs typeface="Tahoma" panose="020B0604030504040204" pitchFamily="34" charset="0"/>
              </a:rPr>
              <a:t>Foto </a:t>
            </a:r>
            <a:r>
              <a:rPr lang="nl-NL" sz="1400" dirty="0" err="1">
                <a:solidFill>
                  <a:srgbClr val="DAE6E6"/>
                </a:solidFill>
                <a:latin typeface="Tahoma" panose="020B0604030504040204" pitchFamily="34" charset="0"/>
                <a:ea typeface="Tahoma" panose="020B0604030504040204" pitchFamily="34" charset="0"/>
                <a:cs typeface="Tahoma" panose="020B0604030504040204" pitchFamily="34" charset="0"/>
              </a:rPr>
              <a:t>credits</a:t>
            </a:r>
            <a:endParaRPr lang="nl-NL" sz="1400" dirty="0">
              <a:solidFill>
                <a:srgbClr val="DAE6E6"/>
              </a:solidFill>
              <a:latin typeface="Tahoma" panose="020B0604030504040204" pitchFamily="34" charset="0"/>
              <a:ea typeface="Tahoma" panose="020B0604030504040204" pitchFamily="34" charset="0"/>
              <a:cs typeface="Tahoma" panose="020B0604030504040204" pitchFamily="34" charset="0"/>
            </a:endParaRPr>
          </a:p>
        </p:txBody>
      </p:sp>
      <p:sp>
        <p:nvSpPr>
          <p:cNvPr id="2" name="Titel 1">
            <a:extLst>
              <a:ext uri="{FF2B5EF4-FFF2-40B4-BE49-F238E27FC236}">
                <a16:creationId xmlns:a16="http://schemas.microsoft.com/office/drawing/2014/main" id="{CC888D3B-3AE6-004B-A7D8-0AFE12B6383D}"/>
              </a:ext>
            </a:extLst>
          </p:cNvPr>
          <p:cNvSpPr>
            <a:spLocks noGrp="1"/>
          </p:cNvSpPr>
          <p:nvPr>
            <p:ph type="title"/>
          </p:nvPr>
        </p:nvSpPr>
        <p:spPr>
          <a:xfrm>
            <a:off x="695326" y="194745"/>
            <a:ext cx="10801351" cy="877672"/>
          </a:xfrm>
          <a:solidFill>
            <a:schemeClr val="accent2">
              <a:alpha val="60000"/>
            </a:schemeClr>
          </a:solidFill>
        </p:spPr>
        <p:txBody>
          <a:bodyPr wrap="square" lIns="90000" tIns="360000" rIns="90000" bIns="180000" anchor="t">
            <a:spAutoFit/>
          </a:bodyPr>
          <a:lstStyle>
            <a:lvl1pPr marL="0" algn="ctr" defTabSz="914377" rtl="0" eaLnBrk="1" latinLnBrk="0" hangingPunct="1">
              <a:defRPr lang="nl-NL" sz="2400" b="1" kern="1200" cap="all" spc="300" dirty="0">
                <a:solidFill>
                  <a:schemeClr val="bg1"/>
                </a:solidFill>
                <a:latin typeface="Raleway-Heavy" panose="020B0003030101060003" pitchFamily="34" charset="0"/>
                <a:ea typeface="+mn-ea"/>
                <a:cs typeface="+mn-cs"/>
              </a:defRPr>
            </a:lvl1pPr>
          </a:lstStyle>
          <a:p>
            <a:r>
              <a:rPr lang="en-GB"/>
              <a:t>Click to edit Master title style</a:t>
            </a:r>
            <a:endParaRPr lang="nl-NL" dirty="0"/>
          </a:p>
        </p:txBody>
      </p:sp>
      <p:sp>
        <p:nvSpPr>
          <p:cNvPr id="14" name="Tijdelijke aanduiding voor tekst 13">
            <a:extLst>
              <a:ext uri="{FF2B5EF4-FFF2-40B4-BE49-F238E27FC236}">
                <a16:creationId xmlns:a16="http://schemas.microsoft.com/office/drawing/2014/main" id="{9CC41F45-CBC4-6740-B527-34DF5748B05B}"/>
              </a:ext>
            </a:extLst>
          </p:cNvPr>
          <p:cNvSpPr>
            <a:spLocks noGrp="1"/>
          </p:cNvSpPr>
          <p:nvPr>
            <p:ph type="body" sz="quarter" idx="11" hasCustomPrompt="1"/>
          </p:nvPr>
        </p:nvSpPr>
        <p:spPr>
          <a:xfrm>
            <a:off x="695326" y="5985165"/>
            <a:ext cx="10801351" cy="323561"/>
          </a:xfrm>
        </p:spPr>
        <p:txBody>
          <a:bodyPr anchor="b">
            <a:noAutofit/>
          </a:bodyPr>
          <a:lstStyle>
            <a:lvl1pPr marL="12700" indent="0">
              <a:buNone/>
              <a:defRPr sz="1200">
                <a:solidFill>
                  <a:schemeClr val="bg2"/>
                </a:solidFill>
              </a:defRPr>
            </a:lvl1pPr>
            <a:lvl2pPr marL="190500" indent="0">
              <a:buNone/>
              <a:defRPr sz="1600"/>
            </a:lvl2pPr>
            <a:lvl3pPr marL="368300" indent="0">
              <a:buNone/>
              <a:defRPr sz="1600"/>
            </a:lvl3pPr>
            <a:lvl4pPr marL="546100" indent="0">
              <a:buNone/>
              <a:defRPr sz="1600"/>
            </a:lvl4pPr>
            <a:lvl5pPr marL="722313" indent="0">
              <a:buNone/>
              <a:defRPr sz="1600"/>
            </a:lvl5pPr>
          </a:lstStyle>
          <a:p>
            <a:pPr lvl="0"/>
            <a:r>
              <a:rPr lang="nl-NL" dirty="0"/>
              <a:t>Foto </a:t>
            </a:r>
            <a:r>
              <a:rPr lang="nl-NL" dirty="0" err="1"/>
              <a:t>credits</a:t>
            </a:r>
            <a:endParaRPr lang="nl-NL" dirty="0"/>
          </a:p>
        </p:txBody>
      </p:sp>
      <p:sp>
        <p:nvSpPr>
          <p:cNvPr id="15" name="Tijdelijke aanduiding voor datum 14">
            <a:extLst>
              <a:ext uri="{FF2B5EF4-FFF2-40B4-BE49-F238E27FC236}">
                <a16:creationId xmlns:a16="http://schemas.microsoft.com/office/drawing/2014/main" id="{3E54BC73-C64F-954C-98B2-3E95640A062D}"/>
              </a:ext>
            </a:extLst>
          </p:cNvPr>
          <p:cNvSpPr>
            <a:spLocks noGrp="1"/>
          </p:cNvSpPr>
          <p:nvPr>
            <p:ph type="dt" sz="half" idx="12"/>
          </p:nvPr>
        </p:nvSpPr>
        <p:spPr/>
        <p:txBody>
          <a:bodyPr/>
          <a:lstStyle/>
          <a:p>
            <a:fld id="{2A318BE0-7F23-BD41-8F8B-86BBE32960E6}" type="datetime1">
              <a:rPr lang="nl-NL" smtClean="0"/>
              <a:t>14-12-2022</a:t>
            </a:fld>
            <a:endParaRPr lang="nl-NL"/>
          </a:p>
        </p:txBody>
      </p:sp>
      <p:sp>
        <p:nvSpPr>
          <p:cNvPr id="16" name="Tijdelijke aanduiding voor voettekst 15">
            <a:extLst>
              <a:ext uri="{FF2B5EF4-FFF2-40B4-BE49-F238E27FC236}">
                <a16:creationId xmlns:a16="http://schemas.microsoft.com/office/drawing/2014/main" id="{619D0D9D-70F0-8146-8FAC-ECDC5419D038}"/>
              </a:ext>
            </a:extLst>
          </p:cNvPr>
          <p:cNvSpPr>
            <a:spLocks noGrp="1"/>
          </p:cNvSpPr>
          <p:nvPr>
            <p:ph type="ftr" sz="quarter" idx="13"/>
          </p:nvPr>
        </p:nvSpPr>
        <p:spPr/>
        <p:txBody>
          <a:bodyPr/>
          <a:lstStyle/>
          <a:p>
            <a:endParaRPr lang="nl-NL"/>
          </a:p>
        </p:txBody>
      </p:sp>
      <p:sp>
        <p:nvSpPr>
          <p:cNvPr id="17" name="Tijdelijke aanduiding voor dianummer 16">
            <a:extLst>
              <a:ext uri="{FF2B5EF4-FFF2-40B4-BE49-F238E27FC236}">
                <a16:creationId xmlns:a16="http://schemas.microsoft.com/office/drawing/2014/main" id="{9C95FBCD-5639-174D-90C3-5FCED59E8FC0}"/>
              </a:ext>
            </a:extLst>
          </p:cNvPr>
          <p:cNvSpPr>
            <a:spLocks noGrp="1"/>
          </p:cNvSpPr>
          <p:nvPr>
            <p:ph type="sldNum" sz="quarter" idx="14"/>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402097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eeldvullende foto - Titel onder">
    <p:spTree>
      <p:nvGrpSpPr>
        <p:cNvPr id="1" name=""/>
        <p:cNvGrpSpPr/>
        <p:nvPr/>
      </p:nvGrpSpPr>
      <p:grpSpPr>
        <a:xfrm>
          <a:off x="0" y="0"/>
          <a:ext cx="0" cy="0"/>
          <a:chOff x="0" y="0"/>
          <a:chExt cx="0" cy="0"/>
        </a:xfrm>
      </p:grpSpPr>
      <p:sp>
        <p:nvSpPr>
          <p:cNvPr id="12" name="Tijdelijke aanduiding voor afbeelding 11">
            <a:extLst>
              <a:ext uri="{FF2B5EF4-FFF2-40B4-BE49-F238E27FC236}">
                <a16:creationId xmlns:a16="http://schemas.microsoft.com/office/drawing/2014/main" id="{0AE7F811-185B-CE46-AFCB-5BDC01238258}"/>
              </a:ext>
            </a:extLst>
          </p:cNvPr>
          <p:cNvSpPr>
            <a:spLocks noGrp="1"/>
          </p:cNvSpPr>
          <p:nvPr>
            <p:ph type="pic" sz="quarter" idx="10"/>
          </p:nvPr>
        </p:nvSpPr>
        <p:spPr>
          <a:xfrm>
            <a:off x="0" y="0"/>
            <a:ext cx="12192000" cy="6858000"/>
          </a:xfrm>
        </p:spPr>
        <p:txBody>
          <a:bodyPr anchor="ctr"/>
          <a:lstStyle>
            <a:lvl1pPr marL="12700" indent="0" algn="ctr">
              <a:buNone/>
              <a:defRPr/>
            </a:lvl1pPr>
          </a:lstStyle>
          <a:p>
            <a:r>
              <a:rPr lang="en-GB"/>
              <a:t>Click icon to add picture</a:t>
            </a:r>
            <a:endParaRPr lang="nl-NL" dirty="0"/>
          </a:p>
        </p:txBody>
      </p:sp>
      <p:sp>
        <p:nvSpPr>
          <p:cNvPr id="10" name="Tekstvak 9">
            <a:extLst>
              <a:ext uri="{FF2B5EF4-FFF2-40B4-BE49-F238E27FC236}">
                <a16:creationId xmlns:a16="http://schemas.microsoft.com/office/drawing/2014/main" id="{F593742E-35E2-D44A-A04D-2CEB57B89750}"/>
              </a:ext>
            </a:extLst>
          </p:cNvPr>
          <p:cNvSpPr txBox="1"/>
          <p:nvPr/>
        </p:nvSpPr>
        <p:spPr>
          <a:xfrm>
            <a:off x="695325" y="8455949"/>
            <a:ext cx="5003800" cy="214611"/>
          </a:xfrm>
          <a:prstGeom prst="rect">
            <a:avLst/>
          </a:prstGeom>
          <a:noFill/>
        </p:spPr>
        <p:txBody>
          <a:bodyPr wrap="square" lIns="0" tIns="0" rIns="0" bIns="0" rtlCol="0">
            <a:spAutoFit/>
          </a:bodyPr>
          <a:lstStyle/>
          <a:p>
            <a:pPr>
              <a:lnSpc>
                <a:spcPct val="110000"/>
              </a:lnSpc>
              <a:spcAft>
                <a:spcPts val="600"/>
              </a:spcAft>
            </a:pPr>
            <a:r>
              <a:rPr lang="nl-NL" sz="1400" dirty="0">
                <a:solidFill>
                  <a:srgbClr val="DAE6E6"/>
                </a:solidFill>
                <a:latin typeface="Tahoma" panose="020B0604030504040204" pitchFamily="34" charset="0"/>
                <a:ea typeface="Tahoma" panose="020B0604030504040204" pitchFamily="34" charset="0"/>
                <a:cs typeface="Tahoma" panose="020B0604030504040204" pitchFamily="34" charset="0"/>
              </a:rPr>
              <a:t>Foto </a:t>
            </a:r>
            <a:r>
              <a:rPr lang="nl-NL" sz="1400" dirty="0" err="1">
                <a:solidFill>
                  <a:srgbClr val="DAE6E6"/>
                </a:solidFill>
                <a:latin typeface="Tahoma" panose="020B0604030504040204" pitchFamily="34" charset="0"/>
                <a:ea typeface="Tahoma" panose="020B0604030504040204" pitchFamily="34" charset="0"/>
                <a:cs typeface="Tahoma" panose="020B0604030504040204" pitchFamily="34" charset="0"/>
              </a:rPr>
              <a:t>credits</a:t>
            </a:r>
            <a:endParaRPr lang="nl-NL" sz="1400" dirty="0">
              <a:solidFill>
                <a:srgbClr val="DAE6E6"/>
              </a:solidFill>
              <a:latin typeface="Tahoma" panose="020B0604030504040204" pitchFamily="34" charset="0"/>
              <a:ea typeface="Tahoma" panose="020B0604030504040204" pitchFamily="34" charset="0"/>
              <a:cs typeface="Tahoma" panose="020B0604030504040204" pitchFamily="34" charset="0"/>
            </a:endParaRPr>
          </a:p>
        </p:txBody>
      </p:sp>
      <p:sp>
        <p:nvSpPr>
          <p:cNvPr id="2" name="Titel 1">
            <a:extLst>
              <a:ext uri="{FF2B5EF4-FFF2-40B4-BE49-F238E27FC236}">
                <a16:creationId xmlns:a16="http://schemas.microsoft.com/office/drawing/2014/main" id="{CC888D3B-3AE6-004B-A7D8-0AFE12B6383D}"/>
              </a:ext>
            </a:extLst>
          </p:cNvPr>
          <p:cNvSpPr>
            <a:spLocks noGrp="1"/>
          </p:cNvSpPr>
          <p:nvPr>
            <p:ph type="title"/>
          </p:nvPr>
        </p:nvSpPr>
        <p:spPr>
          <a:xfrm>
            <a:off x="695326" y="5066154"/>
            <a:ext cx="10801351" cy="877672"/>
          </a:xfrm>
          <a:solidFill>
            <a:schemeClr val="accent2">
              <a:alpha val="60000"/>
            </a:schemeClr>
          </a:solidFill>
        </p:spPr>
        <p:txBody>
          <a:bodyPr wrap="square" lIns="90000" tIns="360000" rIns="90000" bIns="180000" anchor="t">
            <a:spAutoFit/>
          </a:bodyPr>
          <a:lstStyle>
            <a:lvl1pPr marL="0" algn="ctr" defTabSz="914377" rtl="0" eaLnBrk="1" latinLnBrk="0" hangingPunct="1">
              <a:defRPr lang="nl-NL" sz="2400" b="1" kern="1200" cap="all" spc="300" dirty="0">
                <a:solidFill>
                  <a:schemeClr val="bg1"/>
                </a:solidFill>
                <a:latin typeface="Raleway-Heavy" panose="020B0003030101060003" pitchFamily="34" charset="0"/>
                <a:ea typeface="+mn-ea"/>
                <a:cs typeface="+mn-cs"/>
              </a:defRPr>
            </a:lvl1pPr>
          </a:lstStyle>
          <a:p>
            <a:r>
              <a:rPr lang="en-GB"/>
              <a:t>Click to edit Master title style</a:t>
            </a:r>
            <a:endParaRPr lang="nl-NL" dirty="0"/>
          </a:p>
        </p:txBody>
      </p:sp>
      <p:sp>
        <p:nvSpPr>
          <p:cNvPr id="14" name="Tijdelijke aanduiding voor tekst 13">
            <a:extLst>
              <a:ext uri="{FF2B5EF4-FFF2-40B4-BE49-F238E27FC236}">
                <a16:creationId xmlns:a16="http://schemas.microsoft.com/office/drawing/2014/main" id="{9CC41F45-CBC4-6740-B527-34DF5748B05B}"/>
              </a:ext>
            </a:extLst>
          </p:cNvPr>
          <p:cNvSpPr>
            <a:spLocks noGrp="1"/>
          </p:cNvSpPr>
          <p:nvPr>
            <p:ph type="body" sz="quarter" idx="11" hasCustomPrompt="1"/>
          </p:nvPr>
        </p:nvSpPr>
        <p:spPr>
          <a:xfrm>
            <a:off x="695326" y="5985165"/>
            <a:ext cx="10801351" cy="323561"/>
          </a:xfrm>
        </p:spPr>
        <p:txBody>
          <a:bodyPr anchor="b">
            <a:noAutofit/>
          </a:bodyPr>
          <a:lstStyle>
            <a:lvl1pPr marL="12700" indent="0">
              <a:buNone/>
              <a:defRPr sz="1200">
                <a:solidFill>
                  <a:schemeClr val="bg2"/>
                </a:solidFill>
              </a:defRPr>
            </a:lvl1pPr>
            <a:lvl2pPr marL="190500" indent="0">
              <a:buNone/>
              <a:defRPr sz="1600"/>
            </a:lvl2pPr>
            <a:lvl3pPr marL="368300" indent="0">
              <a:buNone/>
              <a:defRPr sz="1600"/>
            </a:lvl3pPr>
            <a:lvl4pPr marL="546100" indent="0">
              <a:buNone/>
              <a:defRPr sz="1600"/>
            </a:lvl4pPr>
            <a:lvl5pPr marL="722313" indent="0">
              <a:buNone/>
              <a:defRPr sz="1600"/>
            </a:lvl5pPr>
          </a:lstStyle>
          <a:p>
            <a:pPr lvl="0"/>
            <a:r>
              <a:rPr lang="nl-NL" dirty="0"/>
              <a:t>Foto </a:t>
            </a:r>
            <a:r>
              <a:rPr lang="nl-NL" dirty="0" err="1"/>
              <a:t>credits</a:t>
            </a:r>
            <a:endParaRPr lang="nl-NL" dirty="0"/>
          </a:p>
        </p:txBody>
      </p:sp>
      <p:sp>
        <p:nvSpPr>
          <p:cNvPr id="15" name="Tijdelijke aanduiding voor datum 14">
            <a:extLst>
              <a:ext uri="{FF2B5EF4-FFF2-40B4-BE49-F238E27FC236}">
                <a16:creationId xmlns:a16="http://schemas.microsoft.com/office/drawing/2014/main" id="{3E54BC73-C64F-954C-98B2-3E95640A062D}"/>
              </a:ext>
            </a:extLst>
          </p:cNvPr>
          <p:cNvSpPr>
            <a:spLocks noGrp="1"/>
          </p:cNvSpPr>
          <p:nvPr>
            <p:ph type="dt" sz="half" idx="12"/>
          </p:nvPr>
        </p:nvSpPr>
        <p:spPr/>
        <p:txBody>
          <a:bodyPr/>
          <a:lstStyle/>
          <a:p>
            <a:fld id="{90E30F21-4EF1-364C-9731-81466DFB7FD9}" type="datetime1">
              <a:rPr lang="nl-NL" smtClean="0"/>
              <a:t>14-12-2022</a:t>
            </a:fld>
            <a:endParaRPr lang="nl-NL"/>
          </a:p>
        </p:txBody>
      </p:sp>
      <p:sp>
        <p:nvSpPr>
          <p:cNvPr id="16" name="Tijdelijke aanduiding voor voettekst 15">
            <a:extLst>
              <a:ext uri="{FF2B5EF4-FFF2-40B4-BE49-F238E27FC236}">
                <a16:creationId xmlns:a16="http://schemas.microsoft.com/office/drawing/2014/main" id="{619D0D9D-70F0-8146-8FAC-ECDC5419D038}"/>
              </a:ext>
            </a:extLst>
          </p:cNvPr>
          <p:cNvSpPr>
            <a:spLocks noGrp="1"/>
          </p:cNvSpPr>
          <p:nvPr>
            <p:ph type="ftr" sz="quarter" idx="13"/>
          </p:nvPr>
        </p:nvSpPr>
        <p:spPr/>
        <p:txBody>
          <a:bodyPr/>
          <a:lstStyle/>
          <a:p>
            <a:endParaRPr lang="nl-NL"/>
          </a:p>
        </p:txBody>
      </p:sp>
      <p:sp>
        <p:nvSpPr>
          <p:cNvPr id="17" name="Tijdelijke aanduiding voor dianummer 16">
            <a:extLst>
              <a:ext uri="{FF2B5EF4-FFF2-40B4-BE49-F238E27FC236}">
                <a16:creationId xmlns:a16="http://schemas.microsoft.com/office/drawing/2014/main" id="{9C95FBCD-5639-174D-90C3-5FCED59E8FC0}"/>
              </a:ext>
            </a:extLst>
          </p:cNvPr>
          <p:cNvSpPr>
            <a:spLocks noGrp="1"/>
          </p:cNvSpPr>
          <p:nvPr>
            <p:ph type="sldNum" sz="quarter" idx="14"/>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2888932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Liggende foto - bijschrift links">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9EC4DDBD-AB9E-D64D-8BB2-BFC6005940D8}"/>
              </a:ext>
            </a:extLst>
          </p:cNvPr>
          <p:cNvSpPr/>
          <p:nvPr/>
        </p:nvSpPr>
        <p:spPr>
          <a:xfrm>
            <a:off x="1" y="0"/>
            <a:ext cx="307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latin typeface="Tahoma" panose="020B0604030504040204" pitchFamily="34" charset="0"/>
              <a:ea typeface="Tahoma" panose="020B0604030504040204" pitchFamily="34" charset="0"/>
              <a:cs typeface="Tahoma" panose="020B0604030504040204" pitchFamily="34" charset="0"/>
            </a:endParaRPr>
          </a:p>
        </p:txBody>
      </p:sp>
      <p:sp>
        <p:nvSpPr>
          <p:cNvPr id="2" name="Titel 1">
            <a:extLst>
              <a:ext uri="{FF2B5EF4-FFF2-40B4-BE49-F238E27FC236}">
                <a16:creationId xmlns:a16="http://schemas.microsoft.com/office/drawing/2014/main" id="{70FA9848-B425-CD4B-B178-6E5D70549A0E}"/>
              </a:ext>
            </a:extLst>
          </p:cNvPr>
          <p:cNvSpPr>
            <a:spLocks noGrp="1"/>
          </p:cNvSpPr>
          <p:nvPr>
            <p:ph type="title" hasCustomPrompt="1"/>
          </p:nvPr>
        </p:nvSpPr>
        <p:spPr>
          <a:xfrm>
            <a:off x="731839" y="627360"/>
            <a:ext cx="2341360" cy="743791"/>
          </a:xfrm>
        </p:spPr>
        <p:txBody>
          <a:bodyPr rIns="360000">
            <a:normAutofit/>
          </a:bodyPr>
          <a:lstStyle>
            <a:lvl1pPr>
              <a:defRPr sz="2400" spc="300" baseline="0">
                <a:solidFill>
                  <a:schemeClr val="bg1"/>
                </a:solidFill>
              </a:defRPr>
            </a:lvl1pPr>
          </a:lstStyle>
          <a:p>
            <a:r>
              <a:rPr lang="nl-NL" dirty="0"/>
              <a:t>Titel</a:t>
            </a:r>
          </a:p>
        </p:txBody>
      </p:sp>
      <p:sp>
        <p:nvSpPr>
          <p:cNvPr id="10" name="Tijdelijke aanduiding voor tekst 9">
            <a:extLst>
              <a:ext uri="{FF2B5EF4-FFF2-40B4-BE49-F238E27FC236}">
                <a16:creationId xmlns:a16="http://schemas.microsoft.com/office/drawing/2014/main" id="{2D3DDB5F-4ED7-6B42-83E7-243DD8EF0050}"/>
              </a:ext>
            </a:extLst>
          </p:cNvPr>
          <p:cNvSpPr>
            <a:spLocks noGrp="1"/>
          </p:cNvSpPr>
          <p:nvPr>
            <p:ph type="body" sz="quarter" idx="10" hasCustomPrompt="1"/>
          </p:nvPr>
        </p:nvSpPr>
        <p:spPr>
          <a:xfrm>
            <a:off x="731839" y="1462873"/>
            <a:ext cx="2341360" cy="306559"/>
          </a:xfrm>
          <a:noFill/>
        </p:spPr>
        <p:txBody>
          <a:bodyPr wrap="square" tIns="0" rIns="360000" bIns="0" rtlCol="0">
            <a:spAutoFit/>
          </a:bodyPr>
          <a:lstStyle>
            <a:lvl1pPr marL="0" indent="0">
              <a:buNone/>
              <a:defRPr lang="nl-NL" smtClean="0">
                <a:solidFill>
                  <a:schemeClr val="bg1"/>
                </a:solidFill>
              </a:defRPr>
            </a:lvl1pPr>
            <a:lvl2pPr>
              <a:defRPr lang="nl-NL" sz="1800" smtClean="0">
                <a:latin typeface="+mn-lt"/>
                <a:ea typeface="+mn-ea"/>
                <a:cs typeface="+mn-cs"/>
              </a:defRPr>
            </a:lvl2pPr>
            <a:lvl3pPr>
              <a:defRPr lang="nl-NL" sz="1800" smtClean="0">
                <a:latin typeface="+mn-lt"/>
                <a:ea typeface="+mn-ea"/>
                <a:cs typeface="+mn-cs"/>
              </a:defRPr>
            </a:lvl3pPr>
            <a:lvl4pPr>
              <a:defRPr lang="nl-NL" sz="1800" smtClean="0">
                <a:latin typeface="+mn-lt"/>
                <a:ea typeface="+mn-ea"/>
                <a:cs typeface="+mn-cs"/>
              </a:defRPr>
            </a:lvl4pPr>
            <a:lvl5pPr>
              <a:defRPr lang="nl-NL" sz="1800">
                <a:latin typeface="+mn-lt"/>
                <a:ea typeface="+mn-ea"/>
                <a:cs typeface="+mn-cs"/>
              </a:defRPr>
            </a:lvl5pPr>
          </a:lstStyle>
          <a:p>
            <a:pPr marL="0" lvl="0" defTabSz="914377">
              <a:spcAft>
                <a:spcPts val="600"/>
              </a:spcAft>
            </a:pPr>
            <a:r>
              <a:rPr lang="nl-NL" dirty="0"/>
              <a:t>Bijschrift</a:t>
            </a:r>
          </a:p>
        </p:txBody>
      </p:sp>
      <p:sp>
        <p:nvSpPr>
          <p:cNvPr id="15" name="Tijdelijke aanduiding voor afbeelding 14">
            <a:extLst>
              <a:ext uri="{FF2B5EF4-FFF2-40B4-BE49-F238E27FC236}">
                <a16:creationId xmlns:a16="http://schemas.microsoft.com/office/drawing/2014/main" id="{D556F3CB-1F69-8F46-9EC2-D711C99ABD54}"/>
              </a:ext>
            </a:extLst>
          </p:cNvPr>
          <p:cNvSpPr>
            <a:spLocks noGrp="1"/>
          </p:cNvSpPr>
          <p:nvPr>
            <p:ph type="pic" sz="quarter" idx="11" hasCustomPrompt="1"/>
          </p:nvPr>
        </p:nvSpPr>
        <p:spPr>
          <a:xfrm>
            <a:off x="3073200" y="0"/>
            <a:ext cx="9118800" cy="6840000"/>
          </a:xfrm>
        </p:spPr>
        <p:txBody>
          <a:bodyPr anchor="ctr"/>
          <a:lstStyle>
            <a:lvl1pPr marL="12700" indent="0" algn="ctr">
              <a:buNone/>
              <a:defRPr/>
            </a:lvl1pPr>
          </a:lstStyle>
          <a:p>
            <a:r>
              <a:rPr lang="nl-NL" dirty="0"/>
              <a:t>Afbeelding</a:t>
            </a:r>
          </a:p>
        </p:txBody>
      </p:sp>
      <p:sp>
        <p:nvSpPr>
          <p:cNvPr id="3" name="Tijdelijke aanduiding voor datum 2">
            <a:extLst>
              <a:ext uri="{FF2B5EF4-FFF2-40B4-BE49-F238E27FC236}">
                <a16:creationId xmlns:a16="http://schemas.microsoft.com/office/drawing/2014/main" id="{EBFC4302-3B10-3047-8C2F-80DF0DBCDD11}"/>
              </a:ext>
            </a:extLst>
          </p:cNvPr>
          <p:cNvSpPr>
            <a:spLocks noGrp="1"/>
          </p:cNvSpPr>
          <p:nvPr>
            <p:ph type="dt" sz="half" idx="12"/>
          </p:nvPr>
        </p:nvSpPr>
        <p:spPr/>
        <p:txBody>
          <a:bodyPr/>
          <a:lstStyle/>
          <a:p>
            <a:fld id="{A5FF798F-2C31-5244-93D4-DC31ECA7F1BB}" type="datetime1">
              <a:rPr lang="nl-NL" smtClean="0"/>
              <a:t>14-12-2022</a:t>
            </a:fld>
            <a:endParaRPr lang="nl-NL"/>
          </a:p>
        </p:txBody>
      </p:sp>
      <p:sp>
        <p:nvSpPr>
          <p:cNvPr id="4" name="Tijdelijke aanduiding voor voettekst 3">
            <a:extLst>
              <a:ext uri="{FF2B5EF4-FFF2-40B4-BE49-F238E27FC236}">
                <a16:creationId xmlns:a16="http://schemas.microsoft.com/office/drawing/2014/main" id="{B34EEBB1-E263-BF44-898B-14CB8F8207E3}"/>
              </a:ext>
            </a:extLst>
          </p:cNvPr>
          <p:cNvSpPr>
            <a:spLocks noGrp="1"/>
          </p:cNvSpPr>
          <p:nvPr>
            <p:ph type="ftr" sz="quarter" idx="13"/>
          </p:nvPr>
        </p:nvSpPr>
        <p:spPr/>
        <p:txBody>
          <a:bodyPr/>
          <a:lstStyle/>
          <a:p>
            <a:endParaRPr lang="nl-NL"/>
          </a:p>
        </p:txBody>
      </p:sp>
      <p:sp>
        <p:nvSpPr>
          <p:cNvPr id="5" name="Tijdelijke aanduiding voor dianummer 4">
            <a:extLst>
              <a:ext uri="{FF2B5EF4-FFF2-40B4-BE49-F238E27FC236}">
                <a16:creationId xmlns:a16="http://schemas.microsoft.com/office/drawing/2014/main" id="{F7CA3905-CF65-0D40-832D-09C49B43F9BE}"/>
              </a:ext>
            </a:extLst>
          </p:cNvPr>
          <p:cNvSpPr>
            <a:spLocks noGrp="1"/>
          </p:cNvSpPr>
          <p:nvPr>
            <p:ph type="sldNum" sz="quarter" idx="14"/>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34690972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Vierkante foto - bijschrift links">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9EC4DDBD-AB9E-D64D-8BB2-BFC6005940D8}"/>
              </a:ext>
            </a:extLst>
          </p:cNvPr>
          <p:cNvSpPr/>
          <p:nvPr/>
        </p:nvSpPr>
        <p:spPr>
          <a:xfrm>
            <a:off x="2" y="0"/>
            <a:ext cx="535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latin typeface="Tahoma" panose="020B0604030504040204" pitchFamily="34" charset="0"/>
              <a:ea typeface="Tahoma" panose="020B0604030504040204" pitchFamily="34" charset="0"/>
              <a:cs typeface="Tahoma" panose="020B0604030504040204" pitchFamily="34" charset="0"/>
            </a:endParaRPr>
          </a:p>
        </p:txBody>
      </p:sp>
      <p:sp>
        <p:nvSpPr>
          <p:cNvPr id="2" name="Titel 1">
            <a:extLst>
              <a:ext uri="{FF2B5EF4-FFF2-40B4-BE49-F238E27FC236}">
                <a16:creationId xmlns:a16="http://schemas.microsoft.com/office/drawing/2014/main" id="{70FA9848-B425-CD4B-B178-6E5D70549A0E}"/>
              </a:ext>
            </a:extLst>
          </p:cNvPr>
          <p:cNvSpPr>
            <a:spLocks noGrp="1"/>
          </p:cNvSpPr>
          <p:nvPr>
            <p:ph type="title" hasCustomPrompt="1"/>
          </p:nvPr>
        </p:nvSpPr>
        <p:spPr>
          <a:xfrm>
            <a:off x="731839" y="627360"/>
            <a:ext cx="4574452" cy="743791"/>
          </a:xfrm>
        </p:spPr>
        <p:txBody>
          <a:bodyPr rIns="360000">
            <a:normAutofit/>
          </a:bodyPr>
          <a:lstStyle>
            <a:lvl1pPr>
              <a:defRPr sz="2400" spc="300" baseline="0">
                <a:solidFill>
                  <a:schemeClr val="bg1"/>
                </a:solidFill>
              </a:defRPr>
            </a:lvl1pPr>
          </a:lstStyle>
          <a:p>
            <a:r>
              <a:rPr lang="nl-NL" dirty="0"/>
              <a:t>Titel</a:t>
            </a:r>
          </a:p>
        </p:txBody>
      </p:sp>
      <p:sp>
        <p:nvSpPr>
          <p:cNvPr id="10" name="Tijdelijke aanduiding voor tekst 9">
            <a:extLst>
              <a:ext uri="{FF2B5EF4-FFF2-40B4-BE49-F238E27FC236}">
                <a16:creationId xmlns:a16="http://schemas.microsoft.com/office/drawing/2014/main" id="{2D3DDB5F-4ED7-6B42-83E7-243DD8EF0050}"/>
              </a:ext>
            </a:extLst>
          </p:cNvPr>
          <p:cNvSpPr>
            <a:spLocks noGrp="1"/>
          </p:cNvSpPr>
          <p:nvPr>
            <p:ph type="body" sz="quarter" idx="10" hasCustomPrompt="1"/>
          </p:nvPr>
        </p:nvSpPr>
        <p:spPr>
          <a:xfrm>
            <a:off x="731839" y="1462873"/>
            <a:ext cx="4574452" cy="306559"/>
          </a:xfrm>
          <a:noFill/>
        </p:spPr>
        <p:txBody>
          <a:bodyPr wrap="square" tIns="0" rIns="360000" bIns="0" rtlCol="0">
            <a:spAutoFit/>
          </a:bodyPr>
          <a:lstStyle>
            <a:lvl1pPr marL="0" indent="0">
              <a:buNone/>
              <a:defRPr lang="nl-NL" smtClean="0">
                <a:solidFill>
                  <a:schemeClr val="bg1"/>
                </a:solidFill>
              </a:defRPr>
            </a:lvl1pPr>
            <a:lvl2pPr>
              <a:defRPr lang="nl-NL" sz="1800" smtClean="0">
                <a:latin typeface="+mn-lt"/>
                <a:ea typeface="+mn-ea"/>
                <a:cs typeface="+mn-cs"/>
              </a:defRPr>
            </a:lvl2pPr>
            <a:lvl3pPr>
              <a:defRPr lang="nl-NL" sz="1800" smtClean="0">
                <a:latin typeface="+mn-lt"/>
                <a:ea typeface="+mn-ea"/>
                <a:cs typeface="+mn-cs"/>
              </a:defRPr>
            </a:lvl3pPr>
            <a:lvl4pPr>
              <a:defRPr lang="nl-NL" sz="1800" smtClean="0">
                <a:latin typeface="+mn-lt"/>
                <a:ea typeface="+mn-ea"/>
                <a:cs typeface="+mn-cs"/>
              </a:defRPr>
            </a:lvl4pPr>
            <a:lvl5pPr>
              <a:defRPr lang="nl-NL" sz="1800">
                <a:latin typeface="+mn-lt"/>
                <a:ea typeface="+mn-ea"/>
                <a:cs typeface="+mn-cs"/>
              </a:defRPr>
            </a:lvl5pPr>
          </a:lstStyle>
          <a:p>
            <a:pPr marL="0" lvl="0" defTabSz="914377">
              <a:spcAft>
                <a:spcPts val="600"/>
              </a:spcAft>
            </a:pPr>
            <a:r>
              <a:rPr lang="nl-NL" dirty="0"/>
              <a:t>Bijschrift</a:t>
            </a:r>
          </a:p>
        </p:txBody>
      </p:sp>
      <p:sp>
        <p:nvSpPr>
          <p:cNvPr id="15" name="Tijdelijke aanduiding voor afbeelding 14">
            <a:extLst>
              <a:ext uri="{FF2B5EF4-FFF2-40B4-BE49-F238E27FC236}">
                <a16:creationId xmlns:a16="http://schemas.microsoft.com/office/drawing/2014/main" id="{D556F3CB-1F69-8F46-9EC2-D711C99ABD54}"/>
              </a:ext>
            </a:extLst>
          </p:cNvPr>
          <p:cNvSpPr>
            <a:spLocks noGrp="1"/>
          </p:cNvSpPr>
          <p:nvPr>
            <p:ph type="pic" sz="quarter" idx="11" hasCustomPrompt="1"/>
          </p:nvPr>
        </p:nvSpPr>
        <p:spPr>
          <a:xfrm>
            <a:off x="5352000" y="0"/>
            <a:ext cx="6840000" cy="6840000"/>
          </a:xfrm>
        </p:spPr>
        <p:txBody>
          <a:bodyPr anchor="ctr"/>
          <a:lstStyle>
            <a:lvl1pPr marL="12700" indent="0" algn="ctr">
              <a:buNone/>
              <a:defRPr/>
            </a:lvl1pPr>
          </a:lstStyle>
          <a:p>
            <a:r>
              <a:rPr lang="nl-NL" dirty="0"/>
              <a:t>Afbeelding</a:t>
            </a:r>
          </a:p>
        </p:txBody>
      </p:sp>
      <p:sp>
        <p:nvSpPr>
          <p:cNvPr id="16" name="Tijdelijke aanduiding voor datum 15">
            <a:extLst>
              <a:ext uri="{FF2B5EF4-FFF2-40B4-BE49-F238E27FC236}">
                <a16:creationId xmlns:a16="http://schemas.microsoft.com/office/drawing/2014/main" id="{A1D3CE5E-88B5-7440-B528-EE6DE11C0745}"/>
              </a:ext>
            </a:extLst>
          </p:cNvPr>
          <p:cNvSpPr>
            <a:spLocks noGrp="1"/>
          </p:cNvSpPr>
          <p:nvPr>
            <p:ph type="dt" sz="half" idx="12"/>
          </p:nvPr>
        </p:nvSpPr>
        <p:spPr/>
        <p:txBody>
          <a:bodyPr/>
          <a:lstStyle/>
          <a:p>
            <a:fld id="{1003585F-7406-5240-B224-E3AF999D22C0}" type="datetime1">
              <a:rPr lang="nl-NL" smtClean="0"/>
              <a:t>14-12-2022</a:t>
            </a:fld>
            <a:endParaRPr lang="nl-NL"/>
          </a:p>
        </p:txBody>
      </p:sp>
      <p:sp>
        <p:nvSpPr>
          <p:cNvPr id="17" name="Tijdelijke aanduiding voor voettekst 16">
            <a:extLst>
              <a:ext uri="{FF2B5EF4-FFF2-40B4-BE49-F238E27FC236}">
                <a16:creationId xmlns:a16="http://schemas.microsoft.com/office/drawing/2014/main" id="{92295459-4B95-E245-8C98-EAA777D4D281}"/>
              </a:ext>
            </a:extLst>
          </p:cNvPr>
          <p:cNvSpPr>
            <a:spLocks noGrp="1"/>
          </p:cNvSpPr>
          <p:nvPr>
            <p:ph type="ftr" sz="quarter" idx="13"/>
          </p:nvPr>
        </p:nvSpPr>
        <p:spPr/>
        <p:txBody>
          <a:bodyPr/>
          <a:lstStyle/>
          <a:p>
            <a:endParaRPr lang="nl-NL"/>
          </a:p>
        </p:txBody>
      </p:sp>
      <p:sp>
        <p:nvSpPr>
          <p:cNvPr id="18" name="Tijdelijke aanduiding voor dianummer 17">
            <a:extLst>
              <a:ext uri="{FF2B5EF4-FFF2-40B4-BE49-F238E27FC236}">
                <a16:creationId xmlns:a16="http://schemas.microsoft.com/office/drawing/2014/main" id="{509D01B4-F590-F549-B685-F6B52B1BACC6}"/>
              </a:ext>
            </a:extLst>
          </p:cNvPr>
          <p:cNvSpPr>
            <a:spLocks noGrp="1"/>
          </p:cNvSpPr>
          <p:nvPr>
            <p:ph type="sldNum" sz="quarter" idx="14"/>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28131376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ortrait foto - bijschrift links">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9EC4DDBD-AB9E-D64D-8BB2-BFC6005940D8}"/>
              </a:ext>
            </a:extLst>
          </p:cNvPr>
          <p:cNvSpPr/>
          <p:nvPr/>
        </p:nvSpPr>
        <p:spPr>
          <a:xfrm>
            <a:off x="2" y="0"/>
            <a:ext cx="706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latin typeface="Tahoma" panose="020B0604030504040204" pitchFamily="34" charset="0"/>
              <a:ea typeface="Tahoma" panose="020B0604030504040204" pitchFamily="34" charset="0"/>
              <a:cs typeface="Tahoma" panose="020B0604030504040204" pitchFamily="34" charset="0"/>
            </a:endParaRPr>
          </a:p>
        </p:txBody>
      </p:sp>
      <p:sp>
        <p:nvSpPr>
          <p:cNvPr id="2" name="Titel 1">
            <a:extLst>
              <a:ext uri="{FF2B5EF4-FFF2-40B4-BE49-F238E27FC236}">
                <a16:creationId xmlns:a16="http://schemas.microsoft.com/office/drawing/2014/main" id="{70FA9848-B425-CD4B-B178-6E5D70549A0E}"/>
              </a:ext>
            </a:extLst>
          </p:cNvPr>
          <p:cNvSpPr>
            <a:spLocks noGrp="1"/>
          </p:cNvSpPr>
          <p:nvPr>
            <p:ph type="title" hasCustomPrompt="1"/>
          </p:nvPr>
        </p:nvSpPr>
        <p:spPr>
          <a:xfrm>
            <a:off x="731839" y="627360"/>
            <a:ext cx="6330160" cy="743791"/>
          </a:xfrm>
        </p:spPr>
        <p:txBody>
          <a:bodyPr rIns="360000">
            <a:normAutofit/>
          </a:bodyPr>
          <a:lstStyle>
            <a:lvl1pPr>
              <a:defRPr sz="2400" spc="300" baseline="0">
                <a:solidFill>
                  <a:schemeClr val="bg1"/>
                </a:solidFill>
              </a:defRPr>
            </a:lvl1pPr>
          </a:lstStyle>
          <a:p>
            <a:r>
              <a:rPr lang="nl-NL" dirty="0"/>
              <a:t>Titel</a:t>
            </a:r>
          </a:p>
        </p:txBody>
      </p:sp>
      <p:sp>
        <p:nvSpPr>
          <p:cNvPr id="10" name="Tijdelijke aanduiding voor tekst 9">
            <a:extLst>
              <a:ext uri="{FF2B5EF4-FFF2-40B4-BE49-F238E27FC236}">
                <a16:creationId xmlns:a16="http://schemas.microsoft.com/office/drawing/2014/main" id="{2D3DDB5F-4ED7-6B42-83E7-243DD8EF0050}"/>
              </a:ext>
            </a:extLst>
          </p:cNvPr>
          <p:cNvSpPr>
            <a:spLocks noGrp="1"/>
          </p:cNvSpPr>
          <p:nvPr>
            <p:ph type="body" sz="quarter" idx="10" hasCustomPrompt="1"/>
          </p:nvPr>
        </p:nvSpPr>
        <p:spPr>
          <a:xfrm>
            <a:off x="731839" y="1462873"/>
            <a:ext cx="6330160" cy="306559"/>
          </a:xfrm>
          <a:noFill/>
        </p:spPr>
        <p:txBody>
          <a:bodyPr wrap="square" tIns="0" rIns="360000" bIns="0" rtlCol="0">
            <a:spAutoFit/>
          </a:bodyPr>
          <a:lstStyle>
            <a:lvl1pPr marL="0" indent="0">
              <a:buNone/>
              <a:defRPr lang="nl-NL" smtClean="0">
                <a:solidFill>
                  <a:schemeClr val="bg1"/>
                </a:solidFill>
              </a:defRPr>
            </a:lvl1pPr>
            <a:lvl2pPr>
              <a:defRPr lang="nl-NL" sz="1800" smtClean="0">
                <a:latin typeface="+mn-lt"/>
                <a:ea typeface="+mn-ea"/>
                <a:cs typeface="+mn-cs"/>
              </a:defRPr>
            </a:lvl2pPr>
            <a:lvl3pPr>
              <a:defRPr lang="nl-NL" sz="1800" smtClean="0">
                <a:latin typeface="+mn-lt"/>
                <a:ea typeface="+mn-ea"/>
                <a:cs typeface="+mn-cs"/>
              </a:defRPr>
            </a:lvl3pPr>
            <a:lvl4pPr>
              <a:defRPr lang="nl-NL" sz="1800" smtClean="0">
                <a:latin typeface="+mn-lt"/>
                <a:ea typeface="+mn-ea"/>
                <a:cs typeface="+mn-cs"/>
              </a:defRPr>
            </a:lvl4pPr>
            <a:lvl5pPr>
              <a:defRPr lang="nl-NL" sz="1800">
                <a:latin typeface="+mn-lt"/>
                <a:ea typeface="+mn-ea"/>
                <a:cs typeface="+mn-cs"/>
              </a:defRPr>
            </a:lvl5pPr>
          </a:lstStyle>
          <a:p>
            <a:pPr marL="0" lvl="0" defTabSz="914377">
              <a:spcAft>
                <a:spcPts val="600"/>
              </a:spcAft>
            </a:pPr>
            <a:r>
              <a:rPr lang="nl-NL" dirty="0"/>
              <a:t>Bijschrift</a:t>
            </a:r>
          </a:p>
        </p:txBody>
      </p:sp>
      <p:sp>
        <p:nvSpPr>
          <p:cNvPr id="15" name="Tijdelijke aanduiding voor afbeelding 14">
            <a:extLst>
              <a:ext uri="{FF2B5EF4-FFF2-40B4-BE49-F238E27FC236}">
                <a16:creationId xmlns:a16="http://schemas.microsoft.com/office/drawing/2014/main" id="{D556F3CB-1F69-8F46-9EC2-D711C99ABD54}"/>
              </a:ext>
            </a:extLst>
          </p:cNvPr>
          <p:cNvSpPr>
            <a:spLocks noGrp="1"/>
          </p:cNvSpPr>
          <p:nvPr>
            <p:ph type="pic" sz="quarter" idx="11" hasCustomPrompt="1"/>
          </p:nvPr>
        </p:nvSpPr>
        <p:spPr>
          <a:xfrm>
            <a:off x="7062000" y="0"/>
            <a:ext cx="5130000" cy="6840000"/>
          </a:xfrm>
        </p:spPr>
        <p:txBody>
          <a:bodyPr anchor="ctr"/>
          <a:lstStyle>
            <a:lvl1pPr marL="12700" indent="0" algn="ctr">
              <a:buNone/>
              <a:defRPr/>
            </a:lvl1pPr>
          </a:lstStyle>
          <a:p>
            <a:r>
              <a:rPr lang="nl-NL" dirty="0"/>
              <a:t>Afbeelding</a:t>
            </a:r>
          </a:p>
        </p:txBody>
      </p:sp>
      <p:sp>
        <p:nvSpPr>
          <p:cNvPr id="3" name="Tijdelijke aanduiding voor datum 2">
            <a:extLst>
              <a:ext uri="{FF2B5EF4-FFF2-40B4-BE49-F238E27FC236}">
                <a16:creationId xmlns:a16="http://schemas.microsoft.com/office/drawing/2014/main" id="{419DB231-9EF7-244C-8A90-6C17370C7759}"/>
              </a:ext>
            </a:extLst>
          </p:cNvPr>
          <p:cNvSpPr>
            <a:spLocks noGrp="1"/>
          </p:cNvSpPr>
          <p:nvPr>
            <p:ph type="dt" sz="half" idx="12"/>
          </p:nvPr>
        </p:nvSpPr>
        <p:spPr/>
        <p:txBody>
          <a:bodyPr/>
          <a:lstStyle/>
          <a:p>
            <a:fld id="{09938779-0AD8-B843-AB26-BC83C949BC7C}" type="datetime1">
              <a:rPr lang="nl-NL" smtClean="0"/>
              <a:t>14-12-2022</a:t>
            </a:fld>
            <a:endParaRPr lang="nl-NL"/>
          </a:p>
        </p:txBody>
      </p:sp>
      <p:sp>
        <p:nvSpPr>
          <p:cNvPr id="4" name="Tijdelijke aanduiding voor voettekst 3">
            <a:extLst>
              <a:ext uri="{FF2B5EF4-FFF2-40B4-BE49-F238E27FC236}">
                <a16:creationId xmlns:a16="http://schemas.microsoft.com/office/drawing/2014/main" id="{B9B47690-14C6-CB43-BD31-4C88EAC55AA8}"/>
              </a:ext>
            </a:extLst>
          </p:cNvPr>
          <p:cNvSpPr>
            <a:spLocks noGrp="1"/>
          </p:cNvSpPr>
          <p:nvPr>
            <p:ph type="ftr" sz="quarter" idx="13"/>
          </p:nvPr>
        </p:nvSpPr>
        <p:spPr/>
        <p:txBody>
          <a:bodyPr/>
          <a:lstStyle/>
          <a:p>
            <a:endParaRPr lang="nl-NL"/>
          </a:p>
        </p:txBody>
      </p:sp>
      <p:sp>
        <p:nvSpPr>
          <p:cNvPr id="5" name="Tijdelijke aanduiding voor dianummer 4">
            <a:extLst>
              <a:ext uri="{FF2B5EF4-FFF2-40B4-BE49-F238E27FC236}">
                <a16:creationId xmlns:a16="http://schemas.microsoft.com/office/drawing/2014/main" id="{E87DBA58-CBFA-7944-B5C3-7F54023A586A}"/>
              </a:ext>
            </a:extLst>
          </p:cNvPr>
          <p:cNvSpPr>
            <a:spLocks noGrp="1"/>
          </p:cNvSpPr>
          <p:nvPr>
            <p:ph type="sldNum" sz="quarter" idx="14"/>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1261687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dia-grafisch">
    <p:spTree>
      <p:nvGrpSpPr>
        <p:cNvPr id="1" name=""/>
        <p:cNvGrpSpPr/>
        <p:nvPr/>
      </p:nvGrpSpPr>
      <p:grpSpPr>
        <a:xfrm>
          <a:off x="0" y="0"/>
          <a:ext cx="0" cy="0"/>
          <a:chOff x="0" y="0"/>
          <a:chExt cx="0" cy="0"/>
        </a:xfrm>
      </p:grpSpPr>
      <p:sp>
        <p:nvSpPr>
          <p:cNvPr id="11" name="Vrije vorm 10">
            <a:extLst>
              <a:ext uri="{FF2B5EF4-FFF2-40B4-BE49-F238E27FC236}">
                <a16:creationId xmlns:a16="http://schemas.microsoft.com/office/drawing/2014/main" id="{D9BDD409-E7F2-394C-8229-ECE3499EB322}"/>
              </a:ext>
            </a:extLst>
          </p:cNvPr>
          <p:cNvSpPr/>
          <p:nvPr/>
        </p:nvSpPr>
        <p:spPr>
          <a:xfrm>
            <a:off x="695325" y="1624586"/>
            <a:ext cx="2926411" cy="5067893"/>
          </a:xfrm>
          <a:custGeom>
            <a:avLst/>
            <a:gdLst>
              <a:gd name="connsiteX0" fmla="*/ 211720 w 2447632"/>
              <a:gd name="connsiteY0" fmla="*/ 0 h 4142897"/>
              <a:gd name="connsiteX1" fmla="*/ 2235912 w 2447632"/>
              <a:gd name="connsiteY1" fmla="*/ 0 h 4142897"/>
              <a:gd name="connsiteX2" fmla="*/ 2447632 w 2447632"/>
              <a:gd name="connsiteY2" fmla="*/ 211720 h 4142897"/>
              <a:gd name="connsiteX3" fmla="*/ 2447632 w 2447632"/>
              <a:gd name="connsiteY3" fmla="*/ 3339333 h 4142897"/>
              <a:gd name="connsiteX4" fmla="*/ 2447632 w 2447632"/>
              <a:gd name="connsiteY4" fmla="*/ 3362753 h 4142897"/>
              <a:gd name="connsiteX5" fmla="*/ 2447632 w 2447632"/>
              <a:gd name="connsiteY5" fmla="*/ 4142897 h 4142897"/>
              <a:gd name="connsiteX6" fmla="*/ 1791004 w 2447632"/>
              <a:gd name="connsiteY6" fmla="*/ 3574473 h 4142897"/>
              <a:gd name="connsiteX7" fmla="*/ 211720 w 2447632"/>
              <a:gd name="connsiteY7" fmla="*/ 3574473 h 4142897"/>
              <a:gd name="connsiteX8" fmla="*/ 0 w 2447632"/>
              <a:gd name="connsiteY8" fmla="*/ 3362753 h 4142897"/>
              <a:gd name="connsiteX9" fmla="*/ 0 w 2447632"/>
              <a:gd name="connsiteY9" fmla="*/ 211720 h 4142897"/>
              <a:gd name="connsiteX10" fmla="*/ 211720 w 2447632"/>
              <a:gd name="connsiteY10" fmla="*/ 0 h 414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7632" h="4142897">
                <a:moveTo>
                  <a:pt x="211720" y="0"/>
                </a:moveTo>
                <a:lnTo>
                  <a:pt x="2235912" y="0"/>
                </a:lnTo>
                <a:cubicBezTo>
                  <a:pt x="2352842" y="0"/>
                  <a:pt x="2447632" y="94790"/>
                  <a:pt x="2447632" y="211720"/>
                </a:cubicBezTo>
                <a:lnTo>
                  <a:pt x="2447632" y="3339333"/>
                </a:lnTo>
                <a:lnTo>
                  <a:pt x="2447632" y="3362753"/>
                </a:lnTo>
                <a:lnTo>
                  <a:pt x="2447632" y="4142897"/>
                </a:lnTo>
                <a:lnTo>
                  <a:pt x="1791004" y="3574473"/>
                </a:lnTo>
                <a:lnTo>
                  <a:pt x="211720" y="3574473"/>
                </a:lnTo>
                <a:cubicBezTo>
                  <a:pt x="94790" y="3574473"/>
                  <a:pt x="0" y="3479683"/>
                  <a:pt x="0" y="3362753"/>
                </a:cubicBezTo>
                <a:lnTo>
                  <a:pt x="0" y="211720"/>
                </a:lnTo>
                <a:cubicBezTo>
                  <a:pt x="0" y="94790"/>
                  <a:pt x="94790" y="0"/>
                  <a:pt x="211720" y="0"/>
                </a:cubicBez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rIns="360000" bIns="180000" rtlCol="0" anchor="t"/>
          <a:lstStyle/>
          <a:p>
            <a:endParaRPr lang="nl-NL" sz="1600" dirty="0"/>
          </a:p>
        </p:txBody>
      </p:sp>
      <p:sp>
        <p:nvSpPr>
          <p:cNvPr id="12" name="Vrije vorm 11">
            <a:extLst>
              <a:ext uri="{FF2B5EF4-FFF2-40B4-BE49-F238E27FC236}">
                <a16:creationId xmlns:a16="http://schemas.microsoft.com/office/drawing/2014/main" id="{7AAEE885-3E7A-CB48-9701-E3D0BC1D33CA}"/>
              </a:ext>
            </a:extLst>
          </p:cNvPr>
          <p:cNvSpPr/>
          <p:nvPr/>
        </p:nvSpPr>
        <p:spPr>
          <a:xfrm>
            <a:off x="3169561" y="1412877"/>
            <a:ext cx="2926411" cy="3829329"/>
          </a:xfrm>
          <a:custGeom>
            <a:avLst/>
            <a:gdLst>
              <a:gd name="connsiteX0" fmla="*/ 211752 w 2448000"/>
              <a:gd name="connsiteY0" fmla="*/ 0 h 3016425"/>
              <a:gd name="connsiteX1" fmla="*/ 2236248 w 2448000"/>
              <a:gd name="connsiteY1" fmla="*/ 0 h 3016425"/>
              <a:gd name="connsiteX2" fmla="*/ 2448000 w 2448000"/>
              <a:gd name="connsiteY2" fmla="*/ 211752 h 3016425"/>
              <a:gd name="connsiteX3" fmla="*/ 2448000 w 2448000"/>
              <a:gd name="connsiteY3" fmla="*/ 2212861 h 3016425"/>
              <a:gd name="connsiteX4" fmla="*/ 2448000 w 2448000"/>
              <a:gd name="connsiteY4" fmla="*/ 2236248 h 3016425"/>
              <a:gd name="connsiteX5" fmla="*/ 2448000 w 2448000"/>
              <a:gd name="connsiteY5" fmla="*/ 3016425 h 3016425"/>
              <a:gd name="connsiteX6" fmla="*/ 1791371 w 2448000"/>
              <a:gd name="connsiteY6" fmla="*/ 2448000 h 3016425"/>
              <a:gd name="connsiteX7" fmla="*/ 211752 w 2448000"/>
              <a:gd name="connsiteY7" fmla="*/ 2448000 h 3016425"/>
              <a:gd name="connsiteX8" fmla="*/ 0 w 2448000"/>
              <a:gd name="connsiteY8" fmla="*/ 2236248 h 3016425"/>
              <a:gd name="connsiteX9" fmla="*/ 0 w 2448000"/>
              <a:gd name="connsiteY9" fmla="*/ 211752 h 3016425"/>
              <a:gd name="connsiteX10" fmla="*/ 211752 w 2448000"/>
              <a:gd name="connsiteY10" fmla="*/ 0 h 3016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8000" h="3016425">
                <a:moveTo>
                  <a:pt x="211752" y="0"/>
                </a:moveTo>
                <a:lnTo>
                  <a:pt x="2236248" y="0"/>
                </a:lnTo>
                <a:cubicBezTo>
                  <a:pt x="2353195" y="0"/>
                  <a:pt x="2448000" y="94805"/>
                  <a:pt x="2448000" y="211752"/>
                </a:cubicBezTo>
                <a:lnTo>
                  <a:pt x="2448000" y="2212861"/>
                </a:lnTo>
                <a:lnTo>
                  <a:pt x="2448000" y="2236248"/>
                </a:lnTo>
                <a:lnTo>
                  <a:pt x="2448000" y="3016425"/>
                </a:lnTo>
                <a:lnTo>
                  <a:pt x="1791371" y="2448000"/>
                </a:lnTo>
                <a:lnTo>
                  <a:pt x="211752" y="2448000"/>
                </a:lnTo>
                <a:cubicBezTo>
                  <a:pt x="94805" y="2448000"/>
                  <a:pt x="0" y="2353195"/>
                  <a:pt x="0" y="2236248"/>
                </a:cubicBezTo>
                <a:lnTo>
                  <a:pt x="0" y="211752"/>
                </a:lnTo>
                <a:cubicBezTo>
                  <a:pt x="0" y="94805"/>
                  <a:pt x="94805" y="0"/>
                  <a:pt x="211752" y="0"/>
                </a:cubicBezTo>
                <a:close/>
              </a:path>
            </a:pathLst>
          </a:custGeom>
          <a:solidFill>
            <a:schemeClr val="accent3">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rIns="360000" bIns="180000" rtlCol="0" anchor="t"/>
          <a:lstStyle/>
          <a:p>
            <a:pPr>
              <a:lnSpc>
                <a:spcPct val="110000"/>
              </a:lnSpc>
            </a:pPr>
            <a:endParaRPr lang="nl-NL" sz="1600" dirty="0"/>
          </a:p>
        </p:txBody>
      </p:sp>
      <p:sp>
        <p:nvSpPr>
          <p:cNvPr id="14" name="Vrije vorm 13">
            <a:extLst>
              <a:ext uri="{FF2B5EF4-FFF2-40B4-BE49-F238E27FC236}">
                <a16:creationId xmlns:a16="http://schemas.microsoft.com/office/drawing/2014/main" id="{E4CB02B8-6AC9-3449-9CC4-32496C67A3D3}"/>
              </a:ext>
            </a:extLst>
          </p:cNvPr>
          <p:cNvSpPr/>
          <p:nvPr/>
        </p:nvSpPr>
        <p:spPr>
          <a:xfrm>
            <a:off x="5744800" y="188913"/>
            <a:ext cx="3044880" cy="5273058"/>
          </a:xfrm>
          <a:custGeom>
            <a:avLst/>
            <a:gdLst>
              <a:gd name="connsiteX0" fmla="*/ 211720 w 2447632"/>
              <a:gd name="connsiteY0" fmla="*/ 0 h 4142897"/>
              <a:gd name="connsiteX1" fmla="*/ 2235912 w 2447632"/>
              <a:gd name="connsiteY1" fmla="*/ 0 h 4142897"/>
              <a:gd name="connsiteX2" fmla="*/ 2447632 w 2447632"/>
              <a:gd name="connsiteY2" fmla="*/ 211720 h 4142897"/>
              <a:gd name="connsiteX3" fmla="*/ 2447632 w 2447632"/>
              <a:gd name="connsiteY3" fmla="*/ 3339333 h 4142897"/>
              <a:gd name="connsiteX4" fmla="*/ 2447632 w 2447632"/>
              <a:gd name="connsiteY4" fmla="*/ 3362753 h 4142897"/>
              <a:gd name="connsiteX5" fmla="*/ 2447632 w 2447632"/>
              <a:gd name="connsiteY5" fmla="*/ 4142897 h 4142897"/>
              <a:gd name="connsiteX6" fmla="*/ 1791004 w 2447632"/>
              <a:gd name="connsiteY6" fmla="*/ 3574473 h 4142897"/>
              <a:gd name="connsiteX7" fmla="*/ 211720 w 2447632"/>
              <a:gd name="connsiteY7" fmla="*/ 3574473 h 4142897"/>
              <a:gd name="connsiteX8" fmla="*/ 0 w 2447632"/>
              <a:gd name="connsiteY8" fmla="*/ 3362753 h 4142897"/>
              <a:gd name="connsiteX9" fmla="*/ 0 w 2447632"/>
              <a:gd name="connsiteY9" fmla="*/ 211720 h 4142897"/>
              <a:gd name="connsiteX10" fmla="*/ 211720 w 2447632"/>
              <a:gd name="connsiteY10" fmla="*/ 0 h 414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7632" h="4142897">
                <a:moveTo>
                  <a:pt x="211720" y="0"/>
                </a:moveTo>
                <a:lnTo>
                  <a:pt x="2235912" y="0"/>
                </a:lnTo>
                <a:cubicBezTo>
                  <a:pt x="2352842" y="0"/>
                  <a:pt x="2447632" y="94790"/>
                  <a:pt x="2447632" y="211720"/>
                </a:cubicBezTo>
                <a:lnTo>
                  <a:pt x="2447632" y="3339333"/>
                </a:lnTo>
                <a:lnTo>
                  <a:pt x="2447632" y="3362753"/>
                </a:lnTo>
                <a:lnTo>
                  <a:pt x="2447632" y="4142897"/>
                </a:lnTo>
                <a:lnTo>
                  <a:pt x="1791004" y="3574473"/>
                </a:lnTo>
                <a:lnTo>
                  <a:pt x="211720" y="3574473"/>
                </a:lnTo>
                <a:cubicBezTo>
                  <a:pt x="94790" y="3574473"/>
                  <a:pt x="0" y="3479683"/>
                  <a:pt x="0" y="3362753"/>
                </a:cubicBezTo>
                <a:lnTo>
                  <a:pt x="0" y="211720"/>
                </a:lnTo>
                <a:cubicBezTo>
                  <a:pt x="0" y="94790"/>
                  <a:pt x="94790" y="0"/>
                  <a:pt x="211720" y="0"/>
                </a:cubicBez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rIns="360000" bIns="180000" rtlCol="0" anchor="t"/>
          <a:lstStyle/>
          <a:p>
            <a:pPr>
              <a:lnSpc>
                <a:spcPct val="110000"/>
              </a:lnSpc>
            </a:pPr>
            <a:endParaRPr lang="nl-NL" sz="1600" dirty="0"/>
          </a:p>
        </p:txBody>
      </p:sp>
      <p:sp>
        <p:nvSpPr>
          <p:cNvPr id="16" name="Vrije vorm 15">
            <a:extLst>
              <a:ext uri="{FF2B5EF4-FFF2-40B4-BE49-F238E27FC236}">
                <a16:creationId xmlns:a16="http://schemas.microsoft.com/office/drawing/2014/main" id="{633521A5-E866-8D4A-8EE2-CAD5BE07BCAD}"/>
              </a:ext>
            </a:extLst>
          </p:cNvPr>
          <p:cNvSpPr/>
          <p:nvPr/>
        </p:nvSpPr>
        <p:spPr>
          <a:xfrm>
            <a:off x="8210465" y="1624584"/>
            <a:ext cx="3286211" cy="4142963"/>
          </a:xfrm>
          <a:custGeom>
            <a:avLst/>
            <a:gdLst>
              <a:gd name="connsiteX0" fmla="*/ 211752 w 2448000"/>
              <a:gd name="connsiteY0" fmla="*/ 0 h 3016425"/>
              <a:gd name="connsiteX1" fmla="*/ 2236248 w 2448000"/>
              <a:gd name="connsiteY1" fmla="*/ 0 h 3016425"/>
              <a:gd name="connsiteX2" fmla="*/ 2448000 w 2448000"/>
              <a:gd name="connsiteY2" fmla="*/ 211752 h 3016425"/>
              <a:gd name="connsiteX3" fmla="*/ 2448000 w 2448000"/>
              <a:gd name="connsiteY3" fmla="*/ 2212861 h 3016425"/>
              <a:gd name="connsiteX4" fmla="*/ 2448000 w 2448000"/>
              <a:gd name="connsiteY4" fmla="*/ 2236248 h 3016425"/>
              <a:gd name="connsiteX5" fmla="*/ 2448000 w 2448000"/>
              <a:gd name="connsiteY5" fmla="*/ 3016425 h 3016425"/>
              <a:gd name="connsiteX6" fmla="*/ 1791371 w 2448000"/>
              <a:gd name="connsiteY6" fmla="*/ 2448000 h 3016425"/>
              <a:gd name="connsiteX7" fmla="*/ 211752 w 2448000"/>
              <a:gd name="connsiteY7" fmla="*/ 2448000 h 3016425"/>
              <a:gd name="connsiteX8" fmla="*/ 0 w 2448000"/>
              <a:gd name="connsiteY8" fmla="*/ 2236248 h 3016425"/>
              <a:gd name="connsiteX9" fmla="*/ 0 w 2448000"/>
              <a:gd name="connsiteY9" fmla="*/ 211752 h 3016425"/>
              <a:gd name="connsiteX10" fmla="*/ 211752 w 2448000"/>
              <a:gd name="connsiteY10" fmla="*/ 0 h 3016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8000" h="3016425">
                <a:moveTo>
                  <a:pt x="211752" y="0"/>
                </a:moveTo>
                <a:lnTo>
                  <a:pt x="2236248" y="0"/>
                </a:lnTo>
                <a:cubicBezTo>
                  <a:pt x="2353195" y="0"/>
                  <a:pt x="2448000" y="94805"/>
                  <a:pt x="2448000" y="211752"/>
                </a:cubicBezTo>
                <a:lnTo>
                  <a:pt x="2448000" y="2212861"/>
                </a:lnTo>
                <a:lnTo>
                  <a:pt x="2448000" y="2236248"/>
                </a:lnTo>
                <a:lnTo>
                  <a:pt x="2448000" y="3016425"/>
                </a:lnTo>
                <a:lnTo>
                  <a:pt x="1791371" y="2448000"/>
                </a:lnTo>
                <a:lnTo>
                  <a:pt x="211752" y="2448000"/>
                </a:lnTo>
                <a:cubicBezTo>
                  <a:pt x="94805" y="2448000"/>
                  <a:pt x="0" y="2353195"/>
                  <a:pt x="0" y="2236248"/>
                </a:cubicBezTo>
                <a:lnTo>
                  <a:pt x="0" y="211752"/>
                </a:lnTo>
                <a:cubicBezTo>
                  <a:pt x="0" y="94805"/>
                  <a:pt x="94805" y="0"/>
                  <a:pt x="211752" y="0"/>
                </a:cubicBezTo>
                <a:close/>
              </a:path>
            </a:pathLst>
          </a:cu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rIns="360000" bIns="180000" rtlCol="0" anchor="t"/>
          <a:lstStyle/>
          <a:p>
            <a:endParaRPr lang="nl-NL" sz="1600" dirty="0">
              <a:latin typeface="Tahoma" panose="020B0604030504040204" pitchFamily="34" charset="0"/>
              <a:ea typeface="Tahoma" panose="020B0604030504040204" pitchFamily="34" charset="0"/>
              <a:cs typeface="Tahoma" panose="020B0604030504040204" pitchFamily="34" charset="0"/>
            </a:endParaRPr>
          </a:p>
        </p:txBody>
      </p:sp>
      <p:sp>
        <p:nvSpPr>
          <p:cNvPr id="2" name="Titel 1">
            <a:extLst>
              <a:ext uri="{FF2B5EF4-FFF2-40B4-BE49-F238E27FC236}">
                <a16:creationId xmlns:a16="http://schemas.microsoft.com/office/drawing/2014/main" id="{CB72208E-94CC-5E49-B845-6695CBC4577B}"/>
              </a:ext>
            </a:extLst>
          </p:cNvPr>
          <p:cNvSpPr>
            <a:spLocks noGrp="1"/>
          </p:cNvSpPr>
          <p:nvPr>
            <p:ph type="ctrTitle"/>
          </p:nvPr>
        </p:nvSpPr>
        <p:spPr>
          <a:xfrm>
            <a:off x="0" y="2764205"/>
            <a:ext cx="12192000" cy="664797"/>
          </a:xfrm>
          <a:solidFill>
            <a:schemeClr val="bg1">
              <a:alpha val="85000"/>
            </a:schemeClr>
          </a:solidFill>
        </p:spPr>
        <p:txBody>
          <a:bodyPr anchor="b">
            <a:spAutoFit/>
          </a:bodyPr>
          <a:lstStyle>
            <a:lvl1pPr algn="ctr">
              <a:defRPr sz="4800">
                <a:solidFill>
                  <a:schemeClr val="accent2"/>
                </a:solidFill>
              </a:defRPr>
            </a:lvl1pPr>
          </a:lstStyle>
          <a:p>
            <a:r>
              <a:rPr lang="en-GB"/>
              <a:t>Click to edit Master title style</a:t>
            </a:r>
            <a:endParaRPr lang="nl-NL" dirty="0"/>
          </a:p>
        </p:txBody>
      </p:sp>
      <p:sp>
        <p:nvSpPr>
          <p:cNvPr id="3" name="Ondertitel 2">
            <a:extLst>
              <a:ext uri="{FF2B5EF4-FFF2-40B4-BE49-F238E27FC236}">
                <a16:creationId xmlns:a16="http://schemas.microsoft.com/office/drawing/2014/main" id="{7201F3B1-B21F-6147-9D87-D1325E59CB21}"/>
              </a:ext>
            </a:extLst>
          </p:cNvPr>
          <p:cNvSpPr>
            <a:spLocks noGrp="1"/>
          </p:cNvSpPr>
          <p:nvPr>
            <p:ph type="subTitle" idx="1"/>
          </p:nvPr>
        </p:nvSpPr>
        <p:spPr>
          <a:xfrm>
            <a:off x="1" y="3429001"/>
            <a:ext cx="12192000" cy="407612"/>
          </a:xfrm>
          <a:solidFill>
            <a:schemeClr val="bg1">
              <a:alpha val="85000"/>
            </a:schemeClr>
          </a:solidFill>
        </p:spPr>
        <p:txBody>
          <a:bodyPr>
            <a:spAutoFit/>
          </a:bodyPr>
          <a:lstStyle>
            <a:lvl1pPr marL="0" indent="0" algn="ctr">
              <a:buNone/>
              <a:defRPr sz="2000" b="0" i="0">
                <a:solidFill>
                  <a:schemeClr val="tx1"/>
                </a:solidFill>
                <a:latin typeface="Raleway" panose="020B0003030101060003" pitchFamily="34" charset="0"/>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GB"/>
              <a:t>Click to edit Master subtitle style</a:t>
            </a:r>
            <a:endParaRPr lang="nl-NL" dirty="0"/>
          </a:p>
        </p:txBody>
      </p:sp>
      <p:grpSp>
        <p:nvGrpSpPr>
          <p:cNvPr id="4" name="Groep 3">
            <a:extLst>
              <a:ext uri="{FF2B5EF4-FFF2-40B4-BE49-F238E27FC236}">
                <a16:creationId xmlns:a16="http://schemas.microsoft.com/office/drawing/2014/main" id="{099FE020-8877-6D45-A934-D8726AA34155}"/>
              </a:ext>
            </a:extLst>
          </p:cNvPr>
          <p:cNvGrpSpPr/>
          <p:nvPr/>
        </p:nvGrpSpPr>
        <p:grpSpPr>
          <a:xfrm>
            <a:off x="690274" y="188915"/>
            <a:ext cx="3766410" cy="1077467"/>
            <a:chOff x="731838" y="188913"/>
            <a:chExt cx="3766409" cy="1077467"/>
          </a:xfrm>
        </p:grpSpPr>
        <p:pic>
          <p:nvPicPr>
            <p:cNvPr id="9" name="Afbeelding 8">
              <a:extLst>
                <a:ext uri="{FF2B5EF4-FFF2-40B4-BE49-F238E27FC236}">
                  <a16:creationId xmlns:a16="http://schemas.microsoft.com/office/drawing/2014/main" id="{14EE49A6-3982-ED42-943A-78DA85DEBD87}"/>
                </a:ext>
              </a:extLst>
            </p:cNvPr>
            <p:cNvPicPr>
              <a:picLocks noChangeAspect="1"/>
            </p:cNvPicPr>
            <p:nvPr/>
          </p:nvPicPr>
          <p:blipFill rotWithShape="1">
            <a:blip r:embed="rId2"/>
            <a:srcRect l="17980" t="15880" r="17982" b="15353"/>
            <a:stretch/>
          </p:blipFill>
          <p:spPr>
            <a:xfrm>
              <a:off x="731838" y="188913"/>
              <a:ext cx="709035" cy="1077467"/>
            </a:xfrm>
            <a:prstGeom prst="rect">
              <a:avLst/>
            </a:prstGeom>
          </p:spPr>
        </p:pic>
        <p:sp>
          <p:nvSpPr>
            <p:cNvPr id="10" name="Tekstvak 9">
              <a:extLst>
                <a:ext uri="{FF2B5EF4-FFF2-40B4-BE49-F238E27FC236}">
                  <a16:creationId xmlns:a16="http://schemas.microsoft.com/office/drawing/2014/main" id="{BEAEFC5F-1A3C-9C47-BA0C-49D0AF511B5D}"/>
                </a:ext>
              </a:extLst>
            </p:cNvPr>
            <p:cNvSpPr txBox="1"/>
            <p:nvPr/>
          </p:nvSpPr>
          <p:spPr>
            <a:xfrm>
              <a:off x="1440873" y="746894"/>
              <a:ext cx="3057374" cy="307777"/>
            </a:xfrm>
            <a:prstGeom prst="rect">
              <a:avLst/>
            </a:prstGeom>
            <a:noFill/>
          </p:spPr>
          <p:txBody>
            <a:bodyPr wrap="none" rtlCol="0">
              <a:spAutoFit/>
            </a:bodyPr>
            <a:lstStyle/>
            <a:p>
              <a:r>
                <a:rPr lang="nl-NL" sz="1400" spc="400" dirty="0" err="1">
                  <a:solidFill>
                    <a:schemeClr val="accent1"/>
                  </a:solidFill>
                  <a:latin typeface="Tahoma" panose="020B0604030504040204" pitchFamily="34" charset="0"/>
                  <a:ea typeface="Tahoma" panose="020B0604030504040204" pitchFamily="34" charset="0"/>
                  <a:cs typeface="Tahoma" panose="020B0604030504040204" pitchFamily="34" charset="0"/>
                </a:rPr>
                <a:t>Sustainable</a:t>
              </a:r>
              <a:r>
                <a:rPr lang="nl-NL" sz="1400" spc="4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nl-NL" sz="1400" spc="400" dirty="0" err="1">
                  <a:solidFill>
                    <a:schemeClr val="accent1"/>
                  </a:solidFill>
                  <a:latin typeface="Tahoma" panose="020B0604030504040204" pitchFamily="34" charset="0"/>
                  <a:ea typeface="Tahoma" panose="020B0604030504040204" pitchFamily="34" charset="0"/>
                  <a:cs typeface="Tahoma" panose="020B0604030504040204" pitchFamily="34" charset="0"/>
                </a:rPr>
                <a:t>Strategies</a:t>
              </a:r>
              <a:endParaRPr lang="nl-NL" sz="1400" spc="4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grpSp>
      <p:sp>
        <p:nvSpPr>
          <p:cNvPr id="13" name="Tijdelijke aanduiding voor tekst 12">
            <a:extLst>
              <a:ext uri="{FF2B5EF4-FFF2-40B4-BE49-F238E27FC236}">
                <a16:creationId xmlns:a16="http://schemas.microsoft.com/office/drawing/2014/main" id="{FF9B4B7E-BCDD-5048-AEB9-C1E4C20ABD4C}"/>
              </a:ext>
            </a:extLst>
          </p:cNvPr>
          <p:cNvSpPr>
            <a:spLocks noGrp="1"/>
          </p:cNvSpPr>
          <p:nvPr>
            <p:ph type="body" sz="quarter" idx="10" hasCustomPrompt="1"/>
          </p:nvPr>
        </p:nvSpPr>
        <p:spPr>
          <a:xfrm>
            <a:off x="6096000" y="5767548"/>
            <a:ext cx="5400675" cy="608372"/>
          </a:xfrm>
        </p:spPr>
        <p:txBody>
          <a:bodyPr wrap="square" anchor="t">
            <a:spAutoFit/>
          </a:bodyPr>
          <a:lstStyle>
            <a:lvl1pPr marL="0" indent="0" algn="r">
              <a:spcBef>
                <a:spcPts val="0"/>
              </a:spcBef>
              <a:buNone/>
              <a:defRPr sz="1600">
                <a:solidFill>
                  <a:schemeClr val="bg2">
                    <a:lumMod val="90000"/>
                  </a:schemeClr>
                </a:solidFill>
              </a:defRPr>
            </a:lvl1pPr>
          </a:lstStyle>
          <a:p>
            <a:pPr lvl="0"/>
            <a:r>
              <a:rPr lang="nl-NL" dirty="0"/>
              <a:t>Klikken voor aanvullende informatie</a:t>
            </a:r>
          </a:p>
          <a:p>
            <a:pPr lvl="0"/>
            <a:r>
              <a:rPr lang="nl-NL" dirty="0"/>
              <a:t>Datum</a:t>
            </a:r>
          </a:p>
        </p:txBody>
      </p:sp>
    </p:spTree>
    <p:extLst>
      <p:ext uri="{BB962C8B-B14F-4D97-AF65-F5344CB8AC3E}">
        <p14:creationId xmlns:p14="http://schemas.microsoft.com/office/powerpoint/2010/main" val="2637948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taande foto - bijschrift rechts">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9EC4DDBD-AB9E-D64D-8BB2-BFC6005940D8}"/>
              </a:ext>
            </a:extLst>
          </p:cNvPr>
          <p:cNvSpPr/>
          <p:nvPr/>
        </p:nvSpPr>
        <p:spPr>
          <a:xfrm>
            <a:off x="5130000" y="-18000"/>
            <a:ext cx="706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latin typeface="Tahoma" panose="020B0604030504040204" pitchFamily="34" charset="0"/>
              <a:ea typeface="Tahoma" panose="020B0604030504040204" pitchFamily="34" charset="0"/>
              <a:cs typeface="Tahoma" panose="020B0604030504040204" pitchFamily="34" charset="0"/>
            </a:endParaRPr>
          </a:p>
        </p:txBody>
      </p:sp>
      <p:sp>
        <p:nvSpPr>
          <p:cNvPr id="2" name="Titel 1">
            <a:extLst>
              <a:ext uri="{FF2B5EF4-FFF2-40B4-BE49-F238E27FC236}">
                <a16:creationId xmlns:a16="http://schemas.microsoft.com/office/drawing/2014/main" id="{70FA9848-B425-CD4B-B178-6E5D70549A0E}"/>
              </a:ext>
            </a:extLst>
          </p:cNvPr>
          <p:cNvSpPr>
            <a:spLocks noGrp="1"/>
          </p:cNvSpPr>
          <p:nvPr>
            <p:ph type="title" hasCustomPrompt="1"/>
          </p:nvPr>
        </p:nvSpPr>
        <p:spPr>
          <a:xfrm>
            <a:off x="5130000" y="627360"/>
            <a:ext cx="6366675" cy="743791"/>
          </a:xfrm>
        </p:spPr>
        <p:txBody>
          <a:bodyPr lIns="360000" rIns="90000">
            <a:normAutofit/>
          </a:bodyPr>
          <a:lstStyle>
            <a:lvl1pPr>
              <a:defRPr sz="2400" spc="300" baseline="0">
                <a:solidFill>
                  <a:schemeClr val="bg1"/>
                </a:solidFill>
              </a:defRPr>
            </a:lvl1pPr>
          </a:lstStyle>
          <a:p>
            <a:r>
              <a:rPr lang="nl-NL" dirty="0"/>
              <a:t>Titel</a:t>
            </a:r>
          </a:p>
        </p:txBody>
      </p:sp>
      <p:sp>
        <p:nvSpPr>
          <p:cNvPr id="10" name="Tijdelijke aanduiding voor tekst 9">
            <a:extLst>
              <a:ext uri="{FF2B5EF4-FFF2-40B4-BE49-F238E27FC236}">
                <a16:creationId xmlns:a16="http://schemas.microsoft.com/office/drawing/2014/main" id="{2D3DDB5F-4ED7-6B42-83E7-243DD8EF0050}"/>
              </a:ext>
            </a:extLst>
          </p:cNvPr>
          <p:cNvSpPr>
            <a:spLocks noGrp="1"/>
          </p:cNvSpPr>
          <p:nvPr>
            <p:ph type="body" sz="quarter" idx="10" hasCustomPrompt="1"/>
          </p:nvPr>
        </p:nvSpPr>
        <p:spPr>
          <a:xfrm>
            <a:off x="5129999" y="1462873"/>
            <a:ext cx="6366676" cy="306559"/>
          </a:xfrm>
          <a:noFill/>
        </p:spPr>
        <p:txBody>
          <a:bodyPr wrap="square" lIns="360000" tIns="0" rIns="90000" bIns="0" rtlCol="0">
            <a:spAutoFit/>
          </a:bodyPr>
          <a:lstStyle>
            <a:lvl1pPr marL="0" indent="0">
              <a:buNone/>
              <a:defRPr lang="nl-NL" smtClean="0">
                <a:solidFill>
                  <a:schemeClr val="bg1"/>
                </a:solidFill>
              </a:defRPr>
            </a:lvl1pPr>
            <a:lvl2pPr>
              <a:defRPr lang="nl-NL" sz="1800" smtClean="0">
                <a:latin typeface="+mn-lt"/>
                <a:ea typeface="+mn-ea"/>
                <a:cs typeface="+mn-cs"/>
              </a:defRPr>
            </a:lvl2pPr>
            <a:lvl3pPr>
              <a:defRPr lang="nl-NL" sz="1800" smtClean="0">
                <a:latin typeface="+mn-lt"/>
                <a:ea typeface="+mn-ea"/>
                <a:cs typeface="+mn-cs"/>
              </a:defRPr>
            </a:lvl3pPr>
            <a:lvl4pPr>
              <a:defRPr lang="nl-NL" sz="1800" smtClean="0">
                <a:latin typeface="+mn-lt"/>
                <a:ea typeface="+mn-ea"/>
                <a:cs typeface="+mn-cs"/>
              </a:defRPr>
            </a:lvl4pPr>
            <a:lvl5pPr>
              <a:defRPr lang="nl-NL" sz="1800">
                <a:latin typeface="+mn-lt"/>
                <a:ea typeface="+mn-ea"/>
                <a:cs typeface="+mn-cs"/>
              </a:defRPr>
            </a:lvl5pPr>
          </a:lstStyle>
          <a:p>
            <a:pPr marL="0" lvl="0" defTabSz="914377">
              <a:spcAft>
                <a:spcPts val="600"/>
              </a:spcAft>
            </a:pPr>
            <a:r>
              <a:rPr lang="nl-NL" dirty="0"/>
              <a:t>Bijschrift</a:t>
            </a:r>
          </a:p>
        </p:txBody>
      </p:sp>
      <p:sp>
        <p:nvSpPr>
          <p:cNvPr id="15" name="Tijdelijke aanduiding voor afbeelding 14">
            <a:extLst>
              <a:ext uri="{FF2B5EF4-FFF2-40B4-BE49-F238E27FC236}">
                <a16:creationId xmlns:a16="http://schemas.microsoft.com/office/drawing/2014/main" id="{D556F3CB-1F69-8F46-9EC2-D711C99ABD54}"/>
              </a:ext>
            </a:extLst>
          </p:cNvPr>
          <p:cNvSpPr>
            <a:spLocks noGrp="1"/>
          </p:cNvSpPr>
          <p:nvPr>
            <p:ph type="pic" sz="quarter" idx="11" hasCustomPrompt="1"/>
          </p:nvPr>
        </p:nvSpPr>
        <p:spPr>
          <a:xfrm>
            <a:off x="0" y="0"/>
            <a:ext cx="5130000" cy="6840000"/>
          </a:xfrm>
        </p:spPr>
        <p:txBody>
          <a:bodyPr anchor="ctr"/>
          <a:lstStyle>
            <a:lvl1pPr marL="12700" indent="0" algn="ctr">
              <a:buNone/>
              <a:defRPr/>
            </a:lvl1pPr>
          </a:lstStyle>
          <a:p>
            <a:r>
              <a:rPr lang="nl-NL" dirty="0"/>
              <a:t>Afbeelding</a:t>
            </a:r>
          </a:p>
        </p:txBody>
      </p:sp>
      <p:sp>
        <p:nvSpPr>
          <p:cNvPr id="3" name="Tijdelijke aanduiding voor datum 2">
            <a:extLst>
              <a:ext uri="{FF2B5EF4-FFF2-40B4-BE49-F238E27FC236}">
                <a16:creationId xmlns:a16="http://schemas.microsoft.com/office/drawing/2014/main" id="{0CE4EE35-FED6-9548-9843-C32F82AC1DA5}"/>
              </a:ext>
            </a:extLst>
          </p:cNvPr>
          <p:cNvSpPr>
            <a:spLocks noGrp="1"/>
          </p:cNvSpPr>
          <p:nvPr>
            <p:ph type="dt" sz="half" idx="12"/>
          </p:nvPr>
        </p:nvSpPr>
        <p:spPr/>
        <p:txBody>
          <a:bodyPr/>
          <a:lstStyle/>
          <a:p>
            <a:fld id="{E1DA4E85-A856-BA4C-A7BE-DC709F01544D}" type="datetime1">
              <a:rPr lang="nl-NL" smtClean="0"/>
              <a:t>14-12-2022</a:t>
            </a:fld>
            <a:endParaRPr lang="nl-NL"/>
          </a:p>
        </p:txBody>
      </p:sp>
      <p:sp>
        <p:nvSpPr>
          <p:cNvPr id="4" name="Tijdelijke aanduiding voor voettekst 3">
            <a:extLst>
              <a:ext uri="{FF2B5EF4-FFF2-40B4-BE49-F238E27FC236}">
                <a16:creationId xmlns:a16="http://schemas.microsoft.com/office/drawing/2014/main" id="{82550E32-5AE4-CB4E-9C07-F5CA62CFF0B2}"/>
              </a:ext>
            </a:extLst>
          </p:cNvPr>
          <p:cNvSpPr>
            <a:spLocks noGrp="1"/>
          </p:cNvSpPr>
          <p:nvPr>
            <p:ph type="ftr" sz="quarter" idx="13"/>
          </p:nvPr>
        </p:nvSpPr>
        <p:spPr/>
        <p:txBody>
          <a:bodyPr/>
          <a:lstStyle/>
          <a:p>
            <a:endParaRPr lang="nl-NL"/>
          </a:p>
        </p:txBody>
      </p:sp>
      <p:sp>
        <p:nvSpPr>
          <p:cNvPr id="5" name="Tijdelijke aanduiding voor dianummer 4">
            <a:extLst>
              <a:ext uri="{FF2B5EF4-FFF2-40B4-BE49-F238E27FC236}">
                <a16:creationId xmlns:a16="http://schemas.microsoft.com/office/drawing/2014/main" id="{6AF81D4F-533A-4446-AEFC-86AA7B3E54BA}"/>
              </a:ext>
            </a:extLst>
          </p:cNvPr>
          <p:cNvSpPr>
            <a:spLocks noGrp="1"/>
          </p:cNvSpPr>
          <p:nvPr>
            <p:ph type="sldNum" sz="quarter" idx="14"/>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4161293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Vierkante foto - bijschrift rechts">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9EC4DDBD-AB9E-D64D-8BB2-BFC6005940D8}"/>
              </a:ext>
            </a:extLst>
          </p:cNvPr>
          <p:cNvSpPr/>
          <p:nvPr/>
        </p:nvSpPr>
        <p:spPr>
          <a:xfrm>
            <a:off x="6840001" y="0"/>
            <a:ext cx="540741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latin typeface="Tahoma" panose="020B0604030504040204" pitchFamily="34" charset="0"/>
              <a:ea typeface="Tahoma" panose="020B0604030504040204" pitchFamily="34" charset="0"/>
              <a:cs typeface="Tahoma" panose="020B0604030504040204" pitchFamily="34" charset="0"/>
            </a:endParaRPr>
          </a:p>
        </p:txBody>
      </p:sp>
      <p:sp>
        <p:nvSpPr>
          <p:cNvPr id="2" name="Titel 1">
            <a:extLst>
              <a:ext uri="{FF2B5EF4-FFF2-40B4-BE49-F238E27FC236}">
                <a16:creationId xmlns:a16="http://schemas.microsoft.com/office/drawing/2014/main" id="{70FA9848-B425-CD4B-B178-6E5D70549A0E}"/>
              </a:ext>
            </a:extLst>
          </p:cNvPr>
          <p:cNvSpPr>
            <a:spLocks noGrp="1"/>
          </p:cNvSpPr>
          <p:nvPr>
            <p:ph type="title" hasCustomPrompt="1"/>
          </p:nvPr>
        </p:nvSpPr>
        <p:spPr>
          <a:xfrm>
            <a:off x="6840000" y="627360"/>
            <a:ext cx="4656675" cy="743791"/>
          </a:xfrm>
        </p:spPr>
        <p:txBody>
          <a:bodyPr lIns="360000" rIns="90000">
            <a:normAutofit/>
          </a:bodyPr>
          <a:lstStyle>
            <a:lvl1pPr>
              <a:defRPr sz="2400" spc="300" baseline="0">
                <a:solidFill>
                  <a:schemeClr val="bg1"/>
                </a:solidFill>
              </a:defRPr>
            </a:lvl1pPr>
          </a:lstStyle>
          <a:p>
            <a:r>
              <a:rPr lang="nl-NL" dirty="0"/>
              <a:t>Titel</a:t>
            </a:r>
          </a:p>
        </p:txBody>
      </p:sp>
      <p:sp>
        <p:nvSpPr>
          <p:cNvPr id="10" name="Tijdelijke aanduiding voor tekst 9">
            <a:extLst>
              <a:ext uri="{FF2B5EF4-FFF2-40B4-BE49-F238E27FC236}">
                <a16:creationId xmlns:a16="http://schemas.microsoft.com/office/drawing/2014/main" id="{2D3DDB5F-4ED7-6B42-83E7-243DD8EF0050}"/>
              </a:ext>
            </a:extLst>
          </p:cNvPr>
          <p:cNvSpPr>
            <a:spLocks noGrp="1"/>
          </p:cNvSpPr>
          <p:nvPr>
            <p:ph type="body" sz="quarter" idx="10" hasCustomPrompt="1"/>
          </p:nvPr>
        </p:nvSpPr>
        <p:spPr>
          <a:xfrm>
            <a:off x="6839999" y="1462873"/>
            <a:ext cx="4656676" cy="306559"/>
          </a:xfrm>
          <a:noFill/>
        </p:spPr>
        <p:txBody>
          <a:bodyPr wrap="square" lIns="360000" tIns="0" rIns="90000" bIns="0" rtlCol="0">
            <a:spAutoFit/>
          </a:bodyPr>
          <a:lstStyle>
            <a:lvl1pPr marL="0" indent="0">
              <a:buNone/>
              <a:defRPr lang="nl-NL" smtClean="0">
                <a:solidFill>
                  <a:schemeClr val="bg1"/>
                </a:solidFill>
              </a:defRPr>
            </a:lvl1pPr>
            <a:lvl2pPr>
              <a:defRPr lang="nl-NL" sz="1800" smtClean="0">
                <a:latin typeface="+mn-lt"/>
                <a:ea typeface="+mn-ea"/>
                <a:cs typeface="+mn-cs"/>
              </a:defRPr>
            </a:lvl2pPr>
            <a:lvl3pPr>
              <a:defRPr lang="nl-NL" sz="1800" smtClean="0">
                <a:latin typeface="+mn-lt"/>
                <a:ea typeface="+mn-ea"/>
                <a:cs typeface="+mn-cs"/>
              </a:defRPr>
            </a:lvl3pPr>
            <a:lvl4pPr>
              <a:defRPr lang="nl-NL" sz="1800" smtClean="0">
                <a:latin typeface="+mn-lt"/>
                <a:ea typeface="+mn-ea"/>
                <a:cs typeface="+mn-cs"/>
              </a:defRPr>
            </a:lvl4pPr>
            <a:lvl5pPr>
              <a:defRPr lang="nl-NL" sz="1800">
                <a:latin typeface="+mn-lt"/>
                <a:ea typeface="+mn-ea"/>
                <a:cs typeface="+mn-cs"/>
              </a:defRPr>
            </a:lvl5pPr>
          </a:lstStyle>
          <a:p>
            <a:pPr marL="0" lvl="0" defTabSz="914377">
              <a:spcAft>
                <a:spcPts val="600"/>
              </a:spcAft>
            </a:pPr>
            <a:r>
              <a:rPr lang="nl-NL" dirty="0"/>
              <a:t>Bijschrift</a:t>
            </a:r>
          </a:p>
        </p:txBody>
      </p:sp>
      <p:sp>
        <p:nvSpPr>
          <p:cNvPr id="15" name="Tijdelijke aanduiding voor afbeelding 14">
            <a:extLst>
              <a:ext uri="{FF2B5EF4-FFF2-40B4-BE49-F238E27FC236}">
                <a16:creationId xmlns:a16="http://schemas.microsoft.com/office/drawing/2014/main" id="{D556F3CB-1F69-8F46-9EC2-D711C99ABD54}"/>
              </a:ext>
            </a:extLst>
          </p:cNvPr>
          <p:cNvSpPr>
            <a:spLocks noGrp="1"/>
          </p:cNvSpPr>
          <p:nvPr>
            <p:ph type="pic" sz="quarter" idx="11" hasCustomPrompt="1"/>
          </p:nvPr>
        </p:nvSpPr>
        <p:spPr>
          <a:xfrm>
            <a:off x="0" y="0"/>
            <a:ext cx="6840000" cy="6840000"/>
          </a:xfrm>
        </p:spPr>
        <p:txBody>
          <a:bodyPr anchor="ctr"/>
          <a:lstStyle>
            <a:lvl1pPr marL="12700" indent="0" algn="ctr">
              <a:buNone/>
              <a:defRPr/>
            </a:lvl1pPr>
          </a:lstStyle>
          <a:p>
            <a:r>
              <a:rPr lang="nl-NL" dirty="0"/>
              <a:t>Afbeelding</a:t>
            </a:r>
          </a:p>
        </p:txBody>
      </p:sp>
      <p:sp>
        <p:nvSpPr>
          <p:cNvPr id="3" name="Tijdelijke aanduiding voor datum 2">
            <a:extLst>
              <a:ext uri="{FF2B5EF4-FFF2-40B4-BE49-F238E27FC236}">
                <a16:creationId xmlns:a16="http://schemas.microsoft.com/office/drawing/2014/main" id="{0B01D157-3929-F342-865A-D2B69977B170}"/>
              </a:ext>
            </a:extLst>
          </p:cNvPr>
          <p:cNvSpPr>
            <a:spLocks noGrp="1"/>
          </p:cNvSpPr>
          <p:nvPr>
            <p:ph type="dt" sz="half" idx="12"/>
          </p:nvPr>
        </p:nvSpPr>
        <p:spPr/>
        <p:txBody>
          <a:bodyPr/>
          <a:lstStyle/>
          <a:p>
            <a:fld id="{68AAA6C9-BFAD-1846-8394-B185406320CC}" type="datetime1">
              <a:rPr lang="nl-NL" smtClean="0"/>
              <a:t>14-12-2022</a:t>
            </a:fld>
            <a:endParaRPr lang="nl-NL"/>
          </a:p>
        </p:txBody>
      </p:sp>
      <p:sp>
        <p:nvSpPr>
          <p:cNvPr id="4" name="Tijdelijke aanduiding voor voettekst 3">
            <a:extLst>
              <a:ext uri="{FF2B5EF4-FFF2-40B4-BE49-F238E27FC236}">
                <a16:creationId xmlns:a16="http://schemas.microsoft.com/office/drawing/2014/main" id="{7FA0B587-E601-4041-B1B5-2BAC551B775C}"/>
              </a:ext>
            </a:extLst>
          </p:cNvPr>
          <p:cNvSpPr>
            <a:spLocks noGrp="1"/>
          </p:cNvSpPr>
          <p:nvPr>
            <p:ph type="ftr" sz="quarter" idx="13"/>
          </p:nvPr>
        </p:nvSpPr>
        <p:spPr/>
        <p:txBody>
          <a:bodyPr/>
          <a:lstStyle/>
          <a:p>
            <a:endParaRPr lang="nl-NL"/>
          </a:p>
        </p:txBody>
      </p:sp>
      <p:sp>
        <p:nvSpPr>
          <p:cNvPr id="5" name="Tijdelijke aanduiding voor dianummer 4">
            <a:extLst>
              <a:ext uri="{FF2B5EF4-FFF2-40B4-BE49-F238E27FC236}">
                <a16:creationId xmlns:a16="http://schemas.microsoft.com/office/drawing/2014/main" id="{975E4F45-0EA4-244D-86EF-8633EBC641D4}"/>
              </a:ext>
            </a:extLst>
          </p:cNvPr>
          <p:cNvSpPr>
            <a:spLocks noGrp="1"/>
          </p:cNvSpPr>
          <p:nvPr>
            <p:ph type="sldNum" sz="quarter" idx="14"/>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3123337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Liggende foto - bijschrift rechts">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9EC4DDBD-AB9E-D64D-8BB2-BFC6005940D8}"/>
              </a:ext>
            </a:extLst>
          </p:cNvPr>
          <p:cNvSpPr/>
          <p:nvPr/>
        </p:nvSpPr>
        <p:spPr>
          <a:xfrm>
            <a:off x="9118801" y="0"/>
            <a:ext cx="312861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latin typeface="Tahoma" panose="020B0604030504040204" pitchFamily="34" charset="0"/>
              <a:ea typeface="Tahoma" panose="020B0604030504040204" pitchFamily="34" charset="0"/>
              <a:cs typeface="Tahoma" panose="020B0604030504040204" pitchFamily="34" charset="0"/>
            </a:endParaRPr>
          </a:p>
        </p:txBody>
      </p:sp>
      <p:sp>
        <p:nvSpPr>
          <p:cNvPr id="2" name="Titel 1">
            <a:extLst>
              <a:ext uri="{FF2B5EF4-FFF2-40B4-BE49-F238E27FC236}">
                <a16:creationId xmlns:a16="http://schemas.microsoft.com/office/drawing/2014/main" id="{70FA9848-B425-CD4B-B178-6E5D70549A0E}"/>
              </a:ext>
            </a:extLst>
          </p:cNvPr>
          <p:cNvSpPr>
            <a:spLocks noGrp="1"/>
          </p:cNvSpPr>
          <p:nvPr>
            <p:ph type="title" hasCustomPrompt="1"/>
          </p:nvPr>
        </p:nvSpPr>
        <p:spPr>
          <a:xfrm>
            <a:off x="9118800" y="627360"/>
            <a:ext cx="2377875" cy="743791"/>
          </a:xfrm>
        </p:spPr>
        <p:txBody>
          <a:bodyPr lIns="360000" rIns="90000">
            <a:normAutofit/>
          </a:bodyPr>
          <a:lstStyle>
            <a:lvl1pPr>
              <a:defRPr sz="2400" spc="300" baseline="0">
                <a:solidFill>
                  <a:schemeClr val="bg1"/>
                </a:solidFill>
              </a:defRPr>
            </a:lvl1pPr>
          </a:lstStyle>
          <a:p>
            <a:r>
              <a:rPr lang="nl-NL" dirty="0"/>
              <a:t>Titel</a:t>
            </a:r>
          </a:p>
        </p:txBody>
      </p:sp>
      <p:sp>
        <p:nvSpPr>
          <p:cNvPr id="10" name="Tijdelijke aanduiding voor tekst 9">
            <a:extLst>
              <a:ext uri="{FF2B5EF4-FFF2-40B4-BE49-F238E27FC236}">
                <a16:creationId xmlns:a16="http://schemas.microsoft.com/office/drawing/2014/main" id="{2D3DDB5F-4ED7-6B42-83E7-243DD8EF0050}"/>
              </a:ext>
            </a:extLst>
          </p:cNvPr>
          <p:cNvSpPr>
            <a:spLocks noGrp="1"/>
          </p:cNvSpPr>
          <p:nvPr>
            <p:ph type="body" sz="quarter" idx="10" hasCustomPrompt="1"/>
          </p:nvPr>
        </p:nvSpPr>
        <p:spPr>
          <a:xfrm>
            <a:off x="9118800" y="1462873"/>
            <a:ext cx="2377875" cy="306559"/>
          </a:xfrm>
          <a:noFill/>
        </p:spPr>
        <p:txBody>
          <a:bodyPr wrap="square" lIns="360000" tIns="0" rIns="90000" bIns="0" rtlCol="0">
            <a:spAutoFit/>
          </a:bodyPr>
          <a:lstStyle>
            <a:lvl1pPr marL="0" indent="0">
              <a:buNone/>
              <a:defRPr lang="nl-NL" smtClean="0">
                <a:solidFill>
                  <a:schemeClr val="bg1"/>
                </a:solidFill>
              </a:defRPr>
            </a:lvl1pPr>
            <a:lvl2pPr>
              <a:defRPr lang="nl-NL" sz="1800" smtClean="0">
                <a:latin typeface="+mn-lt"/>
                <a:ea typeface="+mn-ea"/>
                <a:cs typeface="+mn-cs"/>
              </a:defRPr>
            </a:lvl2pPr>
            <a:lvl3pPr>
              <a:defRPr lang="nl-NL" sz="1800" smtClean="0">
                <a:latin typeface="+mn-lt"/>
                <a:ea typeface="+mn-ea"/>
                <a:cs typeface="+mn-cs"/>
              </a:defRPr>
            </a:lvl3pPr>
            <a:lvl4pPr>
              <a:defRPr lang="nl-NL" sz="1800" smtClean="0">
                <a:latin typeface="+mn-lt"/>
                <a:ea typeface="+mn-ea"/>
                <a:cs typeface="+mn-cs"/>
              </a:defRPr>
            </a:lvl4pPr>
            <a:lvl5pPr>
              <a:defRPr lang="nl-NL" sz="1800">
                <a:latin typeface="+mn-lt"/>
                <a:ea typeface="+mn-ea"/>
                <a:cs typeface="+mn-cs"/>
              </a:defRPr>
            </a:lvl5pPr>
          </a:lstStyle>
          <a:p>
            <a:pPr marL="0" lvl="0" defTabSz="914377">
              <a:spcAft>
                <a:spcPts val="600"/>
              </a:spcAft>
            </a:pPr>
            <a:r>
              <a:rPr lang="nl-NL" dirty="0"/>
              <a:t>Bijschrift</a:t>
            </a:r>
          </a:p>
        </p:txBody>
      </p:sp>
      <p:sp>
        <p:nvSpPr>
          <p:cNvPr id="15" name="Tijdelijke aanduiding voor afbeelding 14">
            <a:extLst>
              <a:ext uri="{FF2B5EF4-FFF2-40B4-BE49-F238E27FC236}">
                <a16:creationId xmlns:a16="http://schemas.microsoft.com/office/drawing/2014/main" id="{D556F3CB-1F69-8F46-9EC2-D711C99ABD54}"/>
              </a:ext>
            </a:extLst>
          </p:cNvPr>
          <p:cNvSpPr>
            <a:spLocks noGrp="1"/>
          </p:cNvSpPr>
          <p:nvPr>
            <p:ph type="pic" sz="quarter" idx="11" hasCustomPrompt="1"/>
          </p:nvPr>
        </p:nvSpPr>
        <p:spPr>
          <a:xfrm>
            <a:off x="0" y="0"/>
            <a:ext cx="9118800" cy="6840000"/>
          </a:xfrm>
        </p:spPr>
        <p:txBody>
          <a:bodyPr anchor="ctr"/>
          <a:lstStyle>
            <a:lvl1pPr marL="12700" indent="0" algn="ctr">
              <a:buNone/>
              <a:defRPr/>
            </a:lvl1pPr>
          </a:lstStyle>
          <a:p>
            <a:r>
              <a:rPr lang="nl-NL" dirty="0"/>
              <a:t>Afbeelding</a:t>
            </a:r>
          </a:p>
        </p:txBody>
      </p:sp>
      <p:sp>
        <p:nvSpPr>
          <p:cNvPr id="4" name="Tijdelijke aanduiding voor datum 3">
            <a:extLst>
              <a:ext uri="{FF2B5EF4-FFF2-40B4-BE49-F238E27FC236}">
                <a16:creationId xmlns:a16="http://schemas.microsoft.com/office/drawing/2014/main" id="{263215AA-84F6-A44F-A45A-5301753C9D10}"/>
              </a:ext>
            </a:extLst>
          </p:cNvPr>
          <p:cNvSpPr>
            <a:spLocks noGrp="1"/>
          </p:cNvSpPr>
          <p:nvPr>
            <p:ph type="dt" sz="half" idx="12"/>
          </p:nvPr>
        </p:nvSpPr>
        <p:spPr/>
        <p:txBody>
          <a:bodyPr/>
          <a:lstStyle/>
          <a:p>
            <a:fld id="{3B56C782-9CD7-CF4A-AFC6-33C02DDFA1B5}" type="datetime1">
              <a:rPr lang="nl-NL" smtClean="0"/>
              <a:t>14-12-2022</a:t>
            </a:fld>
            <a:endParaRPr lang="nl-NL"/>
          </a:p>
        </p:txBody>
      </p:sp>
      <p:sp>
        <p:nvSpPr>
          <p:cNvPr id="5" name="Tijdelijke aanduiding voor voettekst 4">
            <a:extLst>
              <a:ext uri="{FF2B5EF4-FFF2-40B4-BE49-F238E27FC236}">
                <a16:creationId xmlns:a16="http://schemas.microsoft.com/office/drawing/2014/main" id="{8B07D25C-2142-6446-A2BF-BE7E7B109B0C}"/>
              </a:ext>
            </a:extLst>
          </p:cNvPr>
          <p:cNvSpPr>
            <a:spLocks noGrp="1"/>
          </p:cNvSpPr>
          <p:nvPr>
            <p:ph type="ftr" sz="quarter" idx="13"/>
          </p:nvPr>
        </p:nvSpPr>
        <p:spPr/>
        <p:txBody>
          <a:bodyPr/>
          <a:lstStyle/>
          <a:p>
            <a:endParaRPr lang="nl-NL"/>
          </a:p>
        </p:txBody>
      </p:sp>
      <p:sp>
        <p:nvSpPr>
          <p:cNvPr id="7" name="Tijdelijke aanduiding voor dianummer 6">
            <a:extLst>
              <a:ext uri="{FF2B5EF4-FFF2-40B4-BE49-F238E27FC236}">
                <a16:creationId xmlns:a16="http://schemas.microsoft.com/office/drawing/2014/main" id="{361A0E5E-C8FD-BB41-87EC-36E0816D962C}"/>
              </a:ext>
            </a:extLst>
          </p:cNvPr>
          <p:cNvSpPr>
            <a:spLocks noGrp="1"/>
          </p:cNvSpPr>
          <p:nvPr>
            <p:ph type="sldNum" sz="quarter" idx="14"/>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1135416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a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72208E-94CC-5E49-B845-6695CBC4577B}"/>
              </a:ext>
            </a:extLst>
          </p:cNvPr>
          <p:cNvSpPr>
            <a:spLocks noGrp="1"/>
          </p:cNvSpPr>
          <p:nvPr>
            <p:ph type="ctrTitle" hasCustomPrompt="1"/>
          </p:nvPr>
        </p:nvSpPr>
        <p:spPr>
          <a:xfrm>
            <a:off x="731807" y="1412877"/>
            <a:ext cx="10728332" cy="3837997"/>
          </a:xfrm>
        </p:spPr>
        <p:txBody>
          <a:bodyPr anchor="ctr">
            <a:normAutofit/>
          </a:bodyPr>
          <a:lstStyle>
            <a:lvl1pPr algn="ctr">
              <a:defRPr sz="4800" cap="none" baseline="0">
                <a:solidFill>
                  <a:schemeClr val="accent2"/>
                </a:solidFill>
              </a:defRPr>
            </a:lvl1pPr>
          </a:lstStyle>
          <a:p>
            <a:r>
              <a:rPr lang="nl-NL" dirty="0"/>
              <a:t>“Klik om een citaat toe te voegen”</a:t>
            </a:r>
          </a:p>
        </p:txBody>
      </p:sp>
      <p:sp>
        <p:nvSpPr>
          <p:cNvPr id="5" name="Tijdelijke aanduiding voor tekst 4">
            <a:extLst>
              <a:ext uri="{FF2B5EF4-FFF2-40B4-BE49-F238E27FC236}">
                <a16:creationId xmlns:a16="http://schemas.microsoft.com/office/drawing/2014/main" id="{65D5F312-C4AE-6244-B742-2A7938DE2EDB}"/>
              </a:ext>
            </a:extLst>
          </p:cNvPr>
          <p:cNvSpPr>
            <a:spLocks noGrp="1"/>
          </p:cNvSpPr>
          <p:nvPr>
            <p:ph type="body" sz="quarter" idx="12" hasCustomPrompt="1"/>
          </p:nvPr>
        </p:nvSpPr>
        <p:spPr>
          <a:xfrm>
            <a:off x="731839" y="5264727"/>
            <a:ext cx="10728325" cy="1039236"/>
          </a:xfrm>
        </p:spPr>
        <p:txBody>
          <a:bodyPr>
            <a:normAutofit/>
          </a:bodyPr>
          <a:lstStyle>
            <a:lvl1pPr marL="12700" indent="0" algn="r">
              <a:buNone/>
              <a:defRPr sz="2000">
                <a:solidFill>
                  <a:schemeClr val="tx2">
                    <a:lumMod val="75000"/>
                    <a:lumOff val="25000"/>
                  </a:schemeClr>
                </a:solidFill>
              </a:defRPr>
            </a:lvl1pPr>
            <a:lvl2pPr algn="r">
              <a:defRPr/>
            </a:lvl2pPr>
            <a:lvl3pPr algn="r">
              <a:defRPr/>
            </a:lvl3pPr>
            <a:lvl4pPr algn="r">
              <a:defRPr/>
            </a:lvl4pPr>
            <a:lvl5pPr algn="r">
              <a:defRPr/>
            </a:lvl5pPr>
          </a:lstStyle>
          <a:p>
            <a:pPr lvl="0"/>
            <a:r>
              <a:rPr lang="nl-NL" dirty="0"/>
              <a:t>Klikken om de bron toe te voegen</a:t>
            </a:r>
          </a:p>
        </p:txBody>
      </p:sp>
      <p:sp>
        <p:nvSpPr>
          <p:cNvPr id="6" name="Tijdelijke aanduiding voor datum 5">
            <a:extLst>
              <a:ext uri="{FF2B5EF4-FFF2-40B4-BE49-F238E27FC236}">
                <a16:creationId xmlns:a16="http://schemas.microsoft.com/office/drawing/2014/main" id="{BA74AA3F-B863-434F-B308-B2DB410C91B4}"/>
              </a:ext>
            </a:extLst>
          </p:cNvPr>
          <p:cNvSpPr>
            <a:spLocks noGrp="1"/>
          </p:cNvSpPr>
          <p:nvPr>
            <p:ph type="dt" sz="half" idx="13"/>
          </p:nvPr>
        </p:nvSpPr>
        <p:spPr/>
        <p:txBody>
          <a:bodyPr/>
          <a:lstStyle/>
          <a:p>
            <a:fld id="{A265366B-4ADD-9B42-BCE6-7763C3F0E85B}" type="datetime1">
              <a:rPr lang="nl-NL" smtClean="0"/>
              <a:t>14-12-2022</a:t>
            </a:fld>
            <a:endParaRPr lang="nl-NL"/>
          </a:p>
        </p:txBody>
      </p:sp>
      <p:sp>
        <p:nvSpPr>
          <p:cNvPr id="7" name="Tijdelijke aanduiding voor voettekst 6">
            <a:extLst>
              <a:ext uri="{FF2B5EF4-FFF2-40B4-BE49-F238E27FC236}">
                <a16:creationId xmlns:a16="http://schemas.microsoft.com/office/drawing/2014/main" id="{BCFE33D7-695A-564B-86B8-E5A45E73CFFE}"/>
              </a:ext>
            </a:extLst>
          </p:cNvPr>
          <p:cNvSpPr>
            <a:spLocks noGrp="1"/>
          </p:cNvSpPr>
          <p:nvPr>
            <p:ph type="ftr" sz="quarter" idx="14"/>
          </p:nvPr>
        </p:nvSpPr>
        <p:spPr/>
        <p:txBody>
          <a:bodyPr/>
          <a:lstStyle/>
          <a:p>
            <a:endParaRPr lang="nl-NL"/>
          </a:p>
        </p:txBody>
      </p:sp>
      <p:sp>
        <p:nvSpPr>
          <p:cNvPr id="11" name="Tijdelijke aanduiding voor dianummer 10">
            <a:extLst>
              <a:ext uri="{FF2B5EF4-FFF2-40B4-BE49-F238E27FC236}">
                <a16:creationId xmlns:a16="http://schemas.microsoft.com/office/drawing/2014/main" id="{BE22961C-D69C-9E48-BC28-831D4749DC62}"/>
              </a:ext>
            </a:extLst>
          </p:cNvPr>
          <p:cNvSpPr>
            <a:spLocks noGrp="1"/>
          </p:cNvSpPr>
          <p:nvPr>
            <p:ph type="sldNum" sz="quarter" idx="15"/>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13612620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fsluiting">
    <p:spTree>
      <p:nvGrpSpPr>
        <p:cNvPr id="1" name=""/>
        <p:cNvGrpSpPr/>
        <p:nvPr/>
      </p:nvGrpSpPr>
      <p:grpSpPr>
        <a:xfrm>
          <a:off x="0" y="0"/>
          <a:ext cx="0" cy="0"/>
          <a:chOff x="0" y="0"/>
          <a:chExt cx="0" cy="0"/>
        </a:xfrm>
      </p:grpSpPr>
      <p:grpSp>
        <p:nvGrpSpPr>
          <p:cNvPr id="5" name="Groep 4">
            <a:extLst>
              <a:ext uri="{FF2B5EF4-FFF2-40B4-BE49-F238E27FC236}">
                <a16:creationId xmlns:a16="http://schemas.microsoft.com/office/drawing/2014/main" id="{12C75D52-A6E8-814E-B8C0-B50826402230}"/>
              </a:ext>
            </a:extLst>
          </p:cNvPr>
          <p:cNvGrpSpPr/>
          <p:nvPr/>
        </p:nvGrpSpPr>
        <p:grpSpPr>
          <a:xfrm>
            <a:off x="4567314" y="1412875"/>
            <a:ext cx="3057375" cy="1407726"/>
            <a:chOff x="5636710" y="1412875"/>
            <a:chExt cx="3057375" cy="1407726"/>
          </a:xfrm>
        </p:grpSpPr>
        <p:pic>
          <p:nvPicPr>
            <p:cNvPr id="6" name="Afbeelding 5">
              <a:extLst>
                <a:ext uri="{FF2B5EF4-FFF2-40B4-BE49-F238E27FC236}">
                  <a16:creationId xmlns:a16="http://schemas.microsoft.com/office/drawing/2014/main" id="{A6561E7F-C5AA-D246-839A-79EA729327C0}"/>
                </a:ext>
              </a:extLst>
            </p:cNvPr>
            <p:cNvPicPr>
              <a:picLocks noChangeAspect="1"/>
            </p:cNvPicPr>
            <p:nvPr/>
          </p:nvPicPr>
          <p:blipFill rotWithShape="1">
            <a:blip r:embed="rId2"/>
            <a:srcRect l="17980" t="15880" r="17982" b="15353"/>
            <a:stretch/>
          </p:blipFill>
          <p:spPr>
            <a:xfrm>
              <a:off x="6810880" y="1412875"/>
              <a:ext cx="709035" cy="1077467"/>
            </a:xfrm>
            <a:prstGeom prst="rect">
              <a:avLst/>
            </a:prstGeom>
          </p:spPr>
        </p:pic>
        <p:sp>
          <p:nvSpPr>
            <p:cNvPr id="7" name="Tekstvak 6">
              <a:extLst>
                <a:ext uri="{FF2B5EF4-FFF2-40B4-BE49-F238E27FC236}">
                  <a16:creationId xmlns:a16="http://schemas.microsoft.com/office/drawing/2014/main" id="{307964B0-9CC5-1648-AE89-F06F5D69E1E5}"/>
                </a:ext>
              </a:extLst>
            </p:cNvPr>
            <p:cNvSpPr txBox="1"/>
            <p:nvPr/>
          </p:nvSpPr>
          <p:spPr>
            <a:xfrm>
              <a:off x="5636710" y="2512824"/>
              <a:ext cx="3057375" cy="307777"/>
            </a:xfrm>
            <a:prstGeom prst="rect">
              <a:avLst/>
            </a:prstGeom>
            <a:noFill/>
          </p:spPr>
          <p:txBody>
            <a:bodyPr wrap="none" rtlCol="0">
              <a:spAutoFit/>
            </a:bodyPr>
            <a:lstStyle/>
            <a:p>
              <a:r>
                <a:rPr lang="nl-NL" sz="1400" spc="400" dirty="0" err="1">
                  <a:solidFill>
                    <a:schemeClr val="accent1"/>
                  </a:solidFill>
                  <a:latin typeface="Tahoma" panose="020B0604030504040204" pitchFamily="34" charset="0"/>
                  <a:ea typeface="Tahoma" panose="020B0604030504040204" pitchFamily="34" charset="0"/>
                  <a:cs typeface="Tahoma" panose="020B0604030504040204" pitchFamily="34" charset="0"/>
                </a:rPr>
                <a:t>Sustainable</a:t>
              </a:r>
              <a:r>
                <a:rPr lang="nl-NL" sz="1400" spc="4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nl-NL" sz="1400" spc="400" dirty="0" err="1">
                  <a:solidFill>
                    <a:schemeClr val="accent1"/>
                  </a:solidFill>
                  <a:latin typeface="Tahoma" panose="020B0604030504040204" pitchFamily="34" charset="0"/>
                  <a:ea typeface="Tahoma" panose="020B0604030504040204" pitchFamily="34" charset="0"/>
                  <a:cs typeface="Tahoma" panose="020B0604030504040204" pitchFamily="34" charset="0"/>
                </a:rPr>
                <a:t>Strategies</a:t>
              </a:r>
              <a:endParaRPr lang="nl-NL" sz="1400" spc="4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grpSp>
      <p:sp>
        <p:nvSpPr>
          <p:cNvPr id="8" name="Tekstvak 7">
            <a:extLst>
              <a:ext uri="{FF2B5EF4-FFF2-40B4-BE49-F238E27FC236}">
                <a16:creationId xmlns:a16="http://schemas.microsoft.com/office/drawing/2014/main" id="{19F19741-9950-B540-9ECF-1E9E32547188}"/>
              </a:ext>
            </a:extLst>
          </p:cNvPr>
          <p:cNvSpPr txBox="1"/>
          <p:nvPr/>
        </p:nvSpPr>
        <p:spPr>
          <a:xfrm>
            <a:off x="5010158" y="5986065"/>
            <a:ext cx="2171684" cy="317898"/>
          </a:xfrm>
          <a:prstGeom prst="rect">
            <a:avLst/>
          </a:prstGeom>
          <a:noFill/>
        </p:spPr>
        <p:txBody>
          <a:bodyPr wrap="none" tIns="36000" bIns="36000" rtlCol="0">
            <a:spAutoFit/>
          </a:bodyPr>
          <a:lstStyle/>
          <a:p>
            <a:pPr algn="ctr">
              <a:lnSpc>
                <a:spcPct val="110000"/>
              </a:lnSpc>
              <a:spcAft>
                <a:spcPts val="600"/>
              </a:spcAft>
            </a:pPr>
            <a:r>
              <a:rPr lang="nl-NL" sz="1600" dirty="0" err="1">
                <a:solidFill>
                  <a:schemeClr val="bg2"/>
                </a:solidFill>
                <a:latin typeface="Tahoma" panose="020B0604030504040204" pitchFamily="34" charset="0"/>
                <a:ea typeface="Tahoma" panose="020B0604030504040204" pitchFamily="34" charset="0"/>
                <a:cs typeface="Tahoma" panose="020B0604030504040204" pitchFamily="34" charset="0"/>
              </a:rPr>
              <a:t>www.msgstrategies.nl</a:t>
            </a:r>
            <a:endParaRPr lang="nl-NL" sz="16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10" name="Tijdelijke aanduiding voor tekst 9">
            <a:extLst>
              <a:ext uri="{FF2B5EF4-FFF2-40B4-BE49-F238E27FC236}">
                <a16:creationId xmlns:a16="http://schemas.microsoft.com/office/drawing/2014/main" id="{748FE6D0-B1E9-E94F-BA6A-94FD4005A0D3}"/>
              </a:ext>
            </a:extLst>
          </p:cNvPr>
          <p:cNvSpPr>
            <a:spLocks noGrp="1"/>
          </p:cNvSpPr>
          <p:nvPr>
            <p:ph type="body" sz="quarter" idx="10" hasCustomPrompt="1"/>
          </p:nvPr>
        </p:nvSpPr>
        <p:spPr>
          <a:xfrm>
            <a:off x="695326" y="3429001"/>
            <a:ext cx="10801351" cy="1198563"/>
          </a:xfrm>
        </p:spPr>
        <p:txBody>
          <a:bodyPr/>
          <a:lstStyle>
            <a:lvl1pPr marL="12700" indent="0" algn="ctr">
              <a:buNone/>
              <a:defRPr/>
            </a:lvl1pPr>
          </a:lstStyle>
          <a:p>
            <a:pPr lvl="0"/>
            <a:r>
              <a:rPr lang="nl-NL" dirty="0"/>
              <a:t>Klikken om afsluitende tekst toe te voegen</a:t>
            </a:r>
          </a:p>
        </p:txBody>
      </p:sp>
    </p:spTree>
    <p:extLst>
      <p:ext uri="{BB962C8B-B14F-4D97-AF65-F5344CB8AC3E}">
        <p14:creationId xmlns:p14="http://schemas.microsoft.com/office/powerpoint/2010/main" val="3227083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cSld name="1_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246480-8BE0-7844-9345-54BA469C7663}"/>
              </a:ext>
            </a:extLst>
          </p:cNvPr>
          <p:cNvSpPr>
            <a:spLocks noGrp="1"/>
          </p:cNvSpPr>
          <p:nvPr>
            <p:ph type="title"/>
          </p:nvPr>
        </p:nvSpPr>
        <p:spPr/>
        <p:txBody>
          <a:bodyPr/>
          <a:lstStyle/>
          <a:p>
            <a:r>
              <a:rPr lang="en-GB"/>
              <a:t>Click to edit Master title style</a:t>
            </a:r>
            <a:endParaRPr lang="nl-NL"/>
          </a:p>
        </p:txBody>
      </p:sp>
      <p:sp>
        <p:nvSpPr>
          <p:cNvPr id="3" name="Tijdelijke aanduiding voor datum 2">
            <a:extLst>
              <a:ext uri="{FF2B5EF4-FFF2-40B4-BE49-F238E27FC236}">
                <a16:creationId xmlns:a16="http://schemas.microsoft.com/office/drawing/2014/main" id="{7A96F96B-895C-F144-8449-119541CC6FD2}"/>
              </a:ext>
            </a:extLst>
          </p:cNvPr>
          <p:cNvSpPr>
            <a:spLocks noGrp="1"/>
          </p:cNvSpPr>
          <p:nvPr>
            <p:ph type="dt" sz="half" idx="10"/>
          </p:nvPr>
        </p:nvSpPr>
        <p:spPr/>
        <p:txBody>
          <a:bodyPr/>
          <a:lstStyle/>
          <a:p>
            <a:fld id="{C762680A-E584-5C4A-9FE1-2F6648473766}" type="datetime1">
              <a:rPr lang="nl-NL" smtClean="0"/>
              <a:t>14-12-2022</a:t>
            </a:fld>
            <a:endParaRPr lang="nl-NL"/>
          </a:p>
        </p:txBody>
      </p:sp>
      <p:sp>
        <p:nvSpPr>
          <p:cNvPr id="4" name="Tijdelijke aanduiding voor voettekst 3">
            <a:extLst>
              <a:ext uri="{FF2B5EF4-FFF2-40B4-BE49-F238E27FC236}">
                <a16:creationId xmlns:a16="http://schemas.microsoft.com/office/drawing/2014/main" id="{DD7694A5-6C65-4E4A-A403-BF375B543B7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D4521869-2A68-2942-9CF6-A4AB5DCE4566}"/>
              </a:ext>
            </a:extLst>
          </p:cNvPr>
          <p:cNvSpPr>
            <a:spLocks noGrp="1"/>
          </p:cNvSpPr>
          <p:nvPr>
            <p:ph type="sldNum" sz="quarter" idx="12"/>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274526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F8F70-621E-281C-2F92-0230235197F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nl-NL"/>
          </a:p>
        </p:txBody>
      </p:sp>
      <p:sp>
        <p:nvSpPr>
          <p:cNvPr id="3" name="Subtitle 2">
            <a:extLst>
              <a:ext uri="{FF2B5EF4-FFF2-40B4-BE49-F238E27FC236}">
                <a16:creationId xmlns:a16="http://schemas.microsoft.com/office/drawing/2014/main" id="{96D2715F-4A05-D9EB-80C0-41B0B58EF1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nl-NL"/>
          </a:p>
        </p:txBody>
      </p:sp>
      <p:sp>
        <p:nvSpPr>
          <p:cNvPr id="4" name="Date Placeholder 3">
            <a:extLst>
              <a:ext uri="{FF2B5EF4-FFF2-40B4-BE49-F238E27FC236}">
                <a16:creationId xmlns:a16="http://schemas.microsoft.com/office/drawing/2014/main" id="{41935BEF-8DD7-F48D-C2BD-C3C436C7F572}"/>
              </a:ext>
            </a:extLst>
          </p:cNvPr>
          <p:cNvSpPr>
            <a:spLocks noGrp="1"/>
          </p:cNvSpPr>
          <p:nvPr>
            <p:ph type="dt" sz="half" idx="10"/>
          </p:nvPr>
        </p:nvSpPr>
        <p:spPr/>
        <p:txBody>
          <a:bodyPr/>
          <a:lstStyle/>
          <a:p>
            <a:fld id="{5A18F8B2-AEBE-544A-B2B1-7D0DB4B55F7B}" type="datetime1">
              <a:rPr lang="nl-NL" smtClean="0"/>
              <a:t>14-12-2022</a:t>
            </a:fld>
            <a:endParaRPr lang="nl-NL"/>
          </a:p>
        </p:txBody>
      </p:sp>
      <p:sp>
        <p:nvSpPr>
          <p:cNvPr id="5" name="Footer Placeholder 4">
            <a:extLst>
              <a:ext uri="{FF2B5EF4-FFF2-40B4-BE49-F238E27FC236}">
                <a16:creationId xmlns:a16="http://schemas.microsoft.com/office/drawing/2014/main" id="{2E5A68A2-2A7E-E5B2-664A-F0C35BB3AD89}"/>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95462FBD-7E96-1EE7-99BA-E74735E0F98B}"/>
              </a:ext>
            </a:extLst>
          </p:cNvPr>
          <p:cNvSpPr>
            <a:spLocks noGrp="1"/>
          </p:cNvSpPr>
          <p:nvPr>
            <p:ph type="sldNum" sz="quarter" idx="12"/>
          </p:nvPr>
        </p:nvSpPr>
        <p:spPr/>
        <p:txBody>
          <a:bodyPr/>
          <a:lstStyle/>
          <a:p>
            <a:fld id="{80CB307B-241F-E341-B03A-1599FAAA4D21}" type="slidenum">
              <a:rPr lang="nl-NL" smtClean="0"/>
              <a:t>‹nr.›</a:t>
            </a:fld>
            <a:endParaRPr lang="nl-NL"/>
          </a:p>
        </p:txBody>
      </p:sp>
    </p:spTree>
    <p:extLst>
      <p:ext uri="{BB962C8B-B14F-4D97-AF65-F5344CB8AC3E}">
        <p14:creationId xmlns:p14="http://schemas.microsoft.com/office/powerpoint/2010/main" val="234996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dia-achtergrondfoto">
    <p:spTree>
      <p:nvGrpSpPr>
        <p:cNvPr id="1" name=""/>
        <p:cNvGrpSpPr/>
        <p:nvPr/>
      </p:nvGrpSpPr>
      <p:grpSpPr>
        <a:xfrm>
          <a:off x="0" y="0"/>
          <a:ext cx="0" cy="0"/>
          <a:chOff x="0" y="0"/>
          <a:chExt cx="0" cy="0"/>
        </a:xfrm>
      </p:grpSpPr>
      <p:sp>
        <p:nvSpPr>
          <p:cNvPr id="11" name="Vrije vorm 10">
            <a:extLst>
              <a:ext uri="{FF2B5EF4-FFF2-40B4-BE49-F238E27FC236}">
                <a16:creationId xmlns:a16="http://schemas.microsoft.com/office/drawing/2014/main" id="{D9BDD409-E7F2-394C-8229-ECE3499EB322}"/>
              </a:ext>
            </a:extLst>
          </p:cNvPr>
          <p:cNvSpPr/>
          <p:nvPr/>
        </p:nvSpPr>
        <p:spPr>
          <a:xfrm>
            <a:off x="695325" y="1624586"/>
            <a:ext cx="2926411" cy="5067893"/>
          </a:xfrm>
          <a:custGeom>
            <a:avLst/>
            <a:gdLst>
              <a:gd name="connsiteX0" fmla="*/ 211720 w 2447632"/>
              <a:gd name="connsiteY0" fmla="*/ 0 h 4142897"/>
              <a:gd name="connsiteX1" fmla="*/ 2235912 w 2447632"/>
              <a:gd name="connsiteY1" fmla="*/ 0 h 4142897"/>
              <a:gd name="connsiteX2" fmla="*/ 2447632 w 2447632"/>
              <a:gd name="connsiteY2" fmla="*/ 211720 h 4142897"/>
              <a:gd name="connsiteX3" fmla="*/ 2447632 w 2447632"/>
              <a:gd name="connsiteY3" fmla="*/ 3339333 h 4142897"/>
              <a:gd name="connsiteX4" fmla="*/ 2447632 w 2447632"/>
              <a:gd name="connsiteY4" fmla="*/ 3362753 h 4142897"/>
              <a:gd name="connsiteX5" fmla="*/ 2447632 w 2447632"/>
              <a:gd name="connsiteY5" fmla="*/ 4142897 h 4142897"/>
              <a:gd name="connsiteX6" fmla="*/ 1791004 w 2447632"/>
              <a:gd name="connsiteY6" fmla="*/ 3574473 h 4142897"/>
              <a:gd name="connsiteX7" fmla="*/ 211720 w 2447632"/>
              <a:gd name="connsiteY7" fmla="*/ 3574473 h 4142897"/>
              <a:gd name="connsiteX8" fmla="*/ 0 w 2447632"/>
              <a:gd name="connsiteY8" fmla="*/ 3362753 h 4142897"/>
              <a:gd name="connsiteX9" fmla="*/ 0 w 2447632"/>
              <a:gd name="connsiteY9" fmla="*/ 211720 h 4142897"/>
              <a:gd name="connsiteX10" fmla="*/ 211720 w 2447632"/>
              <a:gd name="connsiteY10" fmla="*/ 0 h 414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7632" h="4142897">
                <a:moveTo>
                  <a:pt x="211720" y="0"/>
                </a:moveTo>
                <a:lnTo>
                  <a:pt x="2235912" y="0"/>
                </a:lnTo>
                <a:cubicBezTo>
                  <a:pt x="2352842" y="0"/>
                  <a:pt x="2447632" y="94790"/>
                  <a:pt x="2447632" y="211720"/>
                </a:cubicBezTo>
                <a:lnTo>
                  <a:pt x="2447632" y="3339333"/>
                </a:lnTo>
                <a:lnTo>
                  <a:pt x="2447632" y="3362753"/>
                </a:lnTo>
                <a:lnTo>
                  <a:pt x="2447632" y="4142897"/>
                </a:lnTo>
                <a:lnTo>
                  <a:pt x="1791004" y="3574473"/>
                </a:lnTo>
                <a:lnTo>
                  <a:pt x="211720" y="3574473"/>
                </a:lnTo>
                <a:cubicBezTo>
                  <a:pt x="94790" y="3574473"/>
                  <a:pt x="0" y="3479683"/>
                  <a:pt x="0" y="3362753"/>
                </a:cubicBezTo>
                <a:lnTo>
                  <a:pt x="0" y="211720"/>
                </a:lnTo>
                <a:cubicBezTo>
                  <a:pt x="0" y="94790"/>
                  <a:pt x="94790" y="0"/>
                  <a:pt x="211720" y="0"/>
                </a:cubicBez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rIns="360000" bIns="180000" rtlCol="0" anchor="t"/>
          <a:lstStyle/>
          <a:p>
            <a:endParaRPr lang="nl-NL" sz="1600" dirty="0"/>
          </a:p>
        </p:txBody>
      </p:sp>
      <p:sp>
        <p:nvSpPr>
          <p:cNvPr id="12" name="Vrije vorm 11">
            <a:extLst>
              <a:ext uri="{FF2B5EF4-FFF2-40B4-BE49-F238E27FC236}">
                <a16:creationId xmlns:a16="http://schemas.microsoft.com/office/drawing/2014/main" id="{7AAEE885-3E7A-CB48-9701-E3D0BC1D33CA}"/>
              </a:ext>
            </a:extLst>
          </p:cNvPr>
          <p:cNvSpPr/>
          <p:nvPr/>
        </p:nvSpPr>
        <p:spPr>
          <a:xfrm>
            <a:off x="3169561" y="1412877"/>
            <a:ext cx="2926411" cy="3829329"/>
          </a:xfrm>
          <a:custGeom>
            <a:avLst/>
            <a:gdLst>
              <a:gd name="connsiteX0" fmla="*/ 211752 w 2448000"/>
              <a:gd name="connsiteY0" fmla="*/ 0 h 3016425"/>
              <a:gd name="connsiteX1" fmla="*/ 2236248 w 2448000"/>
              <a:gd name="connsiteY1" fmla="*/ 0 h 3016425"/>
              <a:gd name="connsiteX2" fmla="*/ 2448000 w 2448000"/>
              <a:gd name="connsiteY2" fmla="*/ 211752 h 3016425"/>
              <a:gd name="connsiteX3" fmla="*/ 2448000 w 2448000"/>
              <a:gd name="connsiteY3" fmla="*/ 2212861 h 3016425"/>
              <a:gd name="connsiteX4" fmla="*/ 2448000 w 2448000"/>
              <a:gd name="connsiteY4" fmla="*/ 2236248 h 3016425"/>
              <a:gd name="connsiteX5" fmla="*/ 2448000 w 2448000"/>
              <a:gd name="connsiteY5" fmla="*/ 3016425 h 3016425"/>
              <a:gd name="connsiteX6" fmla="*/ 1791371 w 2448000"/>
              <a:gd name="connsiteY6" fmla="*/ 2448000 h 3016425"/>
              <a:gd name="connsiteX7" fmla="*/ 211752 w 2448000"/>
              <a:gd name="connsiteY7" fmla="*/ 2448000 h 3016425"/>
              <a:gd name="connsiteX8" fmla="*/ 0 w 2448000"/>
              <a:gd name="connsiteY8" fmla="*/ 2236248 h 3016425"/>
              <a:gd name="connsiteX9" fmla="*/ 0 w 2448000"/>
              <a:gd name="connsiteY9" fmla="*/ 211752 h 3016425"/>
              <a:gd name="connsiteX10" fmla="*/ 211752 w 2448000"/>
              <a:gd name="connsiteY10" fmla="*/ 0 h 3016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8000" h="3016425">
                <a:moveTo>
                  <a:pt x="211752" y="0"/>
                </a:moveTo>
                <a:lnTo>
                  <a:pt x="2236248" y="0"/>
                </a:lnTo>
                <a:cubicBezTo>
                  <a:pt x="2353195" y="0"/>
                  <a:pt x="2448000" y="94805"/>
                  <a:pt x="2448000" y="211752"/>
                </a:cubicBezTo>
                <a:lnTo>
                  <a:pt x="2448000" y="2212861"/>
                </a:lnTo>
                <a:lnTo>
                  <a:pt x="2448000" y="2236248"/>
                </a:lnTo>
                <a:lnTo>
                  <a:pt x="2448000" y="3016425"/>
                </a:lnTo>
                <a:lnTo>
                  <a:pt x="1791371" y="2448000"/>
                </a:lnTo>
                <a:lnTo>
                  <a:pt x="211752" y="2448000"/>
                </a:lnTo>
                <a:cubicBezTo>
                  <a:pt x="94805" y="2448000"/>
                  <a:pt x="0" y="2353195"/>
                  <a:pt x="0" y="2236248"/>
                </a:cubicBezTo>
                <a:lnTo>
                  <a:pt x="0" y="211752"/>
                </a:lnTo>
                <a:cubicBezTo>
                  <a:pt x="0" y="94805"/>
                  <a:pt x="94805" y="0"/>
                  <a:pt x="211752" y="0"/>
                </a:cubicBezTo>
                <a:close/>
              </a:path>
            </a:pathLst>
          </a:cu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rIns="360000" bIns="180000" rtlCol="0" anchor="t"/>
          <a:lstStyle/>
          <a:p>
            <a:pPr>
              <a:lnSpc>
                <a:spcPct val="110000"/>
              </a:lnSpc>
            </a:pPr>
            <a:endParaRPr lang="nl-NL" sz="1600" dirty="0"/>
          </a:p>
        </p:txBody>
      </p:sp>
      <p:sp>
        <p:nvSpPr>
          <p:cNvPr id="14" name="Vrije vorm 13">
            <a:extLst>
              <a:ext uri="{FF2B5EF4-FFF2-40B4-BE49-F238E27FC236}">
                <a16:creationId xmlns:a16="http://schemas.microsoft.com/office/drawing/2014/main" id="{E4CB02B8-6AC9-3449-9CC4-32496C67A3D3}"/>
              </a:ext>
            </a:extLst>
          </p:cNvPr>
          <p:cNvSpPr/>
          <p:nvPr/>
        </p:nvSpPr>
        <p:spPr>
          <a:xfrm>
            <a:off x="5744800" y="188913"/>
            <a:ext cx="3044880" cy="5273058"/>
          </a:xfrm>
          <a:custGeom>
            <a:avLst/>
            <a:gdLst>
              <a:gd name="connsiteX0" fmla="*/ 211720 w 2447632"/>
              <a:gd name="connsiteY0" fmla="*/ 0 h 4142897"/>
              <a:gd name="connsiteX1" fmla="*/ 2235912 w 2447632"/>
              <a:gd name="connsiteY1" fmla="*/ 0 h 4142897"/>
              <a:gd name="connsiteX2" fmla="*/ 2447632 w 2447632"/>
              <a:gd name="connsiteY2" fmla="*/ 211720 h 4142897"/>
              <a:gd name="connsiteX3" fmla="*/ 2447632 w 2447632"/>
              <a:gd name="connsiteY3" fmla="*/ 3339333 h 4142897"/>
              <a:gd name="connsiteX4" fmla="*/ 2447632 w 2447632"/>
              <a:gd name="connsiteY4" fmla="*/ 3362753 h 4142897"/>
              <a:gd name="connsiteX5" fmla="*/ 2447632 w 2447632"/>
              <a:gd name="connsiteY5" fmla="*/ 4142897 h 4142897"/>
              <a:gd name="connsiteX6" fmla="*/ 1791004 w 2447632"/>
              <a:gd name="connsiteY6" fmla="*/ 3574473 h 4142897"/>
              <a:gd name="connsiteX7" fmla="*/ 211720 w 2447632"/>
              <a:gd name="connsiteY7" fmla="*/ 3574473 h 4142897"/>
              <a:gd name="connsiteX8" fmla="*/ 0 w 2447632"/>
              <a:gd name="connsiteY8" fmla="*/ 3362753 h 4142897"/>
              <a:gd name="connsiteX9" fmla="*/ 0 w 2447632"/>
              <a:gd name="connsiteY9" fmla="*/ 211720 h 4142897"/>
              <a:gd name="connsiteX10" fmla="*/ 211720 w 2447632"/>
              <a:gd name="connsiteY10" fmla="*/ 0 h 414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7632" h="4142897">
                <a:moveTo>
                  <a:pt x="211720" y="0"/>
                </a:moveTo>
                <a:lnTo>
                  <a:pt x="2235912" y="0"/>
                </a:lnTo>
                <a:cubicBezTo>
                  <a:pt x="2352842" y="0"/>
                  <a:pt x="2447632" y="94790"/>
                  <a:pt x="2447632" y="211720"/>
                </a:cubicBezTo>
                <a:lnTo>
                  <a:pt x="2447632" y="3339333"/>
                </a:lnTo>
                <a:lnTo>
                  <a:pt x="2447632" y="3362753"/>
                </a:lnTo>
                <a:lnTo>
                  <a:pt x="2447632" y="4142897"/>
                </a:lnTo>
                <a:lnTo>
                  <a:pt x="1791004" y="3574473"/>
                </a:lnTo>
                <a:lnTo>
                  <a:pt x="211720" y="3574473"/>
                </a:lnTo>
                <a:cubicBezTo>
                  <a:pt x="94790" y="3574473"/>
                  <a:pt x="0" y="3479683"/>
                  <a:pt x="0" y="3362753"/>
                </a:cubicBezTo>
                <a:lnTo>
                  <a:pt x="0" y="211720"/>
                </a:lnTo>
                <a:cubicBezTo>
                  <a:pt x="0" y="94790"/>
                  <a:pt x="94790" y="0"/>
                  <a:pt x="211720" y="0"/>
                </a:cubicBezTo>
                <a:close/>
              </a:path>
            </a:pathLst>
          </a:cu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rIns="360000" bIns="180000" rtlCol="0" anchor="t"/>
          <a:lstStyle/>
          <a:p>
            <a:pPr>
              <a:lnSpc>
                <a:spcPct val="110000"/>
              </a:lnSpc>
            </a:pPr>
            <a:endParaRPr lang="nl-NL" sz="1600" dirty="0"/>
          </a:p>
        </p:txBody>
      </p:sp>
      <p:sp>
        <p:nvSpPr>
          <p:cNvPr id="16" name="Vrije vorm 15">
            <a:extLst>
              <a:ext uri="{FF2B5EF4-FFF2-40B4-BE49-F238E27FC236}">
                <a16:creationId xmlns:a16="http://schemas.microsoft.com/office/drawing/2014/main" id="{633521A5-E866-8D4A-8EE2-CAD5BE07BCAD}"/>
              </a:ext>
            </a:extLst>
          </p:cNvPr>
          <p:cNvSpPr/>
          <p:nvPr/>
        </p:nvSpPr>
        <p:spPr>
          <a:xfrm>
            <a:off x="8210465" y="1624584"/>
            <a:ext cx="3286211" cy="4142963"/>
          </a:xfrm>
          <a:custGeom>
            <a:avLst/>
            <a:gdLst>
              <a:gd name="connsiteX0" fmla="*/ 211752 w 2448000"/>
              <a:gd name="connsiteY0" fmla="*/ 0 h 3016425"/>
              <a:gd name="connsiteX1" fmla="*/ 2236248 w 2448000"/>
              <a:gd name="connsiteY1" fmla="*/ 0 h 3016425"/>
              <a:gd name="connsiteX2" fmla="*/ 2448000 w 2448000"/>
              <a:gd name="connsiteY2" fmla="*/ 211752 h 3016425"/>
              <a:gd name="connsiteX3" fmla="*/ 2448000 w 2448000"/>
              <a:gd name="connsiteY3" fmla="*/ 2212861 h 3016425"/>
              <a:gd name="connsiteX4" fmla="*/ 2448000 w 2448000"/>
              <a:gd name="connsiteY4" fmla="*/ 2236248 h 3016425"/>
              <a:gd name="connsiteX5" fmla="*/ 2448000 w 2448000"/>
              <a:gd name="connsiteY5" fmla="*/ 3016425 h 3016425"/>
              <a:gd name="connsiteX6" fmla="*/ 1791371 w 2448000"/>
              <a:gd name="connsiteY6" fmla="*/ 2448000 h 3016425"/>
              <a:gd name="connsiteX7" fmla="*/ 211752 w 2448000"/>
              <a:gd name="connsiteY7" fmla="*/ 2448000 h 3016425"/>
              <a:gd name="connsiteX8" fmla="*/ 0 w 2448000"/>
              <a:gd name="connsiteY8" fmla="*/ 2236248 h 3016425"/>
              <a:gd name="connsiteX9" fmla="*/ 0 w 2448000"/>
              <a:gd name="connsiteY9" fmla="*/ 211752 h 3016425"/>
              <a:gd name="connsiteX10" fmla="*/ 211752 w 2448000"/>
              <a:gd name="connsiteY10" fmla="*/ 0 h 3016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8000" h="3016425">
                <a:moveTo>
                  <a:pt x="211752" y="0"/>
                </a:moveTo>
                <a:lnTo>
                  <a:pt x="2236248" y="0"/>
                </a:lnTo>
                <a:cubicBezTo>
                  <a:pt x="2353195" y="0"/>
                  <a:pt x="2448000" y="94805"/>
                  <a:pt x="2448000" y="211752"/>
                </a:cubicBezTo>
                <a:lnTo>
                  <a:pt x="2448000" y="2212861"/>
                </a:lnTo>
                <a:lnTo>
                  <a:pt x="2448000" y="2236248"/>
                </a:lnTo>
                <a:lnTo>
                  <a:pt x="2448000" y="3016425"/>
                </a:lnTo>
                <a:lnTo>
                  <a:pt x="1791371" y="2448000"/>
                </a:lnTo>
                <a:lnTo>
                  <a:pt x="211752" y="2448000"/>
                </a:lnTo>
                <a:cubicBezTo>
                  <a:pt x="94805" y="2448000"/>
                  <a:pt x="0" y="2353195"/>
                  <a:pt x="0" y="2236248"/>
                </a:cubicBezTo>
                <a:lnTo>
                  <a:pt x="0" y="211752"/>
                </a:lnTo>
                <a:cubicBezTo>
                  <a:pt x="0" y="94805"/>
                  <a:pt x="94805" y="0"/>
                  <a:pt x="211752" y="0"/>
                </a:cubicBezTo>
                <a:close/>
              </a:path>
            </a:pathLst>
          </a:cu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rIns="360000" bIns="180000" rtlCol="0" anchor="t"/>
          <a:lstStyle/>
          <a:p>
            <a:endParaRPr lang="nl-NL" sz="1600" dirty="0">
              <a:latin typeface="Tahoma" panose="020B0604030504040204" pitchFamily="34" charset="0"/>
              <a:ea typeface="Tahoma" panose="020B0604030504040204" pitchFamily="34" charset="0"/>
              <a:cs typeface="Tahoma" panose="020B0604030504040204" pitchFamily="34" charset="0"/>
            </a:endParaRPr>
          </a:p>
        </p:txBody>
      </p:sp>
      <p:sp>
        <p:nvSpPr>
          <p:cNvPr id="2" name="Titel 1">
            <a:extLst>
              <a:ext uri="{FF2B5EF4-FFF2-40B4-BE49-F238E27FC236}">
                <a16:creationId xmlns:a16="http://schemas.microsoft.com/office/drawing/2014/main" id="{CB72208E-94CC-5E49-B845-6695CBC4577B}"/>
              </a:ext>
            </a:extLst>
          </p:cNvPr>
          <p:cNvSpPr>
            <a:spLocks noGrp="1"/>
          </p:cNvSpPr>
          <p:nvPr>
            <p:ph type="ctrTitle"/>
          </p:nvPr>
        </p:nvSpPr>
        <p:spPr>
          <a:xfrm>
            <a:off x="0" y="2764205"/>
            <a:ext cx="12192000" cy="664797"/>
          </a:xfrm>
          <a:solidFill>
            <a:schemeClr val="bg1">
              <a:alpha val="85000"/>
            </a:schemeClr>
          </a:solidFill>
        </p:spPr>
        <p:txBody>
          <a:bodyPr anchor="b">
            <a:spAutoFit/>
          </a:bodyPr>
          <a:lstStyle>
            <a:lvl1pPr algn="ctr">
              <a:defRPr sz="4800">
                <a:solidFill>
                  <a:schemeClr val="accent2"/>
                </a:solidFill>
              </a:defRPr>
            </a:lvl1pPr>
          </a:lstStyle>
          <a:p>
            <a:r>
              <a:rPr lang="en-GB"/>
              <a:t>Click to edit Master title style</a:t>
            </a:r>
            <a:endParaRPr lang="nl-NL" dirty="0"/>
          </a:p>
        </p:txBody>
      </p:sp>
      <p:sp>
        <p:nvSpPr>
          <p:cNvPr id="3" name="Ondertitel 2">
            <a:extLst>
              <a:ext uri="{FF2B5EF4-FFF2-40B4-BE49-F238E27FC236}">
                <a16:creationId xmlns:a16="http://schemas.microsoft.com/office/drawing/2014/main" id="{7201F3B1-B21F-6147-9D87-D1325E59CB21}"/>
              </a:ext>
            </a:extLst>
          </p:cNvPr>
          <p:cNvSpPr>
            <a:spLocks noGrp="1"/>
          </p:cNvSpPr>
          <p:nvPr>
            <p:ph type="subTitle" idx="1"/>
          </p:nvPr>
        </p:nvSpPr>
        <p:spPr>
          <a:xfrm>
            <a:off x="1" y="3429001"/>
            <a:ext cx="12192000" cy="407612"/>
          </a:xfrm>
          <a:solidFill>
            <a:schemeClr val="bg1">
              <a:alpha val="85000"/>
            </a:schemeClr>
          </a:solidFill>
        </p:spPr>
        <p:txBody>
          <a:bodyPr>
            <a:spAutoFit/>
          </a:bodyPr>
          <a:lstStyle>
            <a:lvl1pPr marL="0" indent="0" algn="ctr">
              <a:buNone/>
              <a:defRPr sz="2000" b="0" i="0">
                <a:solidFill>
                  <a:schemeClr val="tx1"/>
                </a:solidFill>
                <a:latin typeface="Raleway" panose="020B0003030101060003" pitchFamily="34" charset="0"/>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GB"/>
              <a:t>Click to edit Master subtitle style</a:t>
            </a:r>
            <a:endParaRPr lang="nl-NL" dirty="0"/>
          </a:p>
        </p:txBody>
      </p:sp>
      <p:grpSp>
        <p:nvGrpSpPr>
          <p:cNvPr id="4" name="Groep 3">
            <a:extLst>
              <a:ext uri="{FF2B5EF4-FFF2-40B4-BE49-F238E27FC236}">
                <a16:creationId xmlns:a16="http://schemas.microsoft.com/office/drawing/2014/main" id="{099FE020-8877-6D45-A934-D8726AA34155}"/>
              </a:ext>
            </a:extLst>
          </p:cNvPr>
          <p:cNvGrpSpPr/>
          <p:nvPr/>
        </p:nvGrpSpPr>
        <p:grpSpPr>
          <a:xfrm>
            <a:off x="690274" y="188915"/>
            <a:ext cx="3766410" cy="1077467"/>
            <a:chOff x="731838" y="188913"/>
            <a:chExt cx="3766409" cy="1077467"/>
          </a:xfrm>
        </p:grpSpPr>
        <p:pic>
          <p:nvPicPr>
            <p:cNvPr id="9" name="Afbeelding 8">
              <a:extLst>
                <a:ext uri="{FF2B5EF4-FFF2-40B4-BE49-F238E27FC236}">
                  <a16:creationId xmlns:a16="http://schemas.microsoft.com/office/drawing/2014/main" id="{14EE49A6-3982-ED42-943A-78DA85DEBD87}"/>
                </a:ext>
              </a:extLst>
            </p:cNvPr>
            <p:cNvPicPr>
              <a:picLocks noChangeAspect="1"/>
            </p:cNvPicPr>
            <p:nvPr/>
          </p:nvPicPr>
          <p:blipFill rotWithShape="1">
            <a:blip r:embed="rId2"/>
            <a:srcRect l="17980" t="15880" r="17982" b="15353"/>
            <a:stretch/>
          </p:blipFill>
          <p:spPr>
            <a:xfrm>
              <a:off x="731838" y="188913"/>
              <a:ext cx="709035" cy="1077467"/>
            </a:xfrm>
            <a:prstGeom prst="rect">
              <a:avLst/>
            </a:prstGeom>
          </p:spPr>
        </p:pic>
        <p:sp>
          <p:nvSpPr>
            <p:cNvPr id="10" name="Tekstvak 9">
              <a:extLst>
                <a:ext uri="{FF2B5EF4-FFF2-40B4-BE49-F238E27FC236}">
                  <a16:creationId xmlns:a16="http://schemas.microsoft.com/office/drawing/2014/main" id="{BEAEFC5F-1A3C-9C47-BA0C-49D0AF511B5D}"/>
                </a:ext>
              </a:extLst>
            </p:cNvPr>
            <p:cNvSpPr txBox="1"/>
            <p:nvPr/>
          </p:nvSpPr>
          <p:spPr>
            <a:xfrm>
              <a:off x="1440873" y="746894"/>
              <a:ext cx="3057374" cy="307777"/>
            </a:xfrm>
            <a:prstGeom prst="rect">
              <a:avLst/>
            </a:prstGeom>
            <a:noFill/>
          </p:spPr>
          <p:txBody>
            <a:bodyPr wrap="none" rtlCol="0">
              <a:spAutoFit/>
            </a:bodyPr>
            <a:lstStyle/>
            <a:p>
              <a:r>
                <a:rPr lang="nl-NL" sz="1400" spc="400" dirty="0" err="1">
                  <a:solidFill>
                    <a:schemeClr val="accent1"/>
                  </a:solidFill>
                  <a:latin typeface="Tahoma" panose="020B0604030504040204" pitchFamily="34" charset="0"/>
                  <a:ea typeface="Tahoma" panose="020B0604030504040204" pitchFamily="34" charset="0"/>
                  <a:cs typeface="Tahoma" panose="020B0604030504040204" pitchFamily="34" charset="0"/>
                </a:rPr>
                <a:t>Sustainable</a:t>
              </a:r>
              <a:r>
                <a:rPr lang="nl-NL" sz="1400" spc="400" dirty="0">
                  <a:solidFill>
                    <a:schemeClr val="accent1"/>
                  </a:solidFill>
                  <a:latin typeface="Tahoma" panose="020B0604030504040204" pitchFamily="34" charset="0"/>
                  <a:ea typeface="Tahoma" panose="020B0604030504040204" pitchFamily="34" charset="0"/>
                  <a:cs typeface="Tahoma" panose="020B0604030504040204" pitchFamily="34" charset="0"/>
                </a:rPr>
                <a:t> </a:t>
              </a:r>
              <a:r>
                <a:rPr lang="nl-NL" sz="1400" spc="400" dirty="0" err="1">
                  <a:solidFill>
                    <a:schemeClr val="accent1"/>
                  </a:solidFill>
                  <a:latin typeface="Tahoma" panose="020B0604030504040204" pitchFamily="34" charset="0"/>
                  <a:ea typeface="Tahoma" panose="020B0604030504040204" pitchFamily="34" charset="0"/>
                  <a:cs typeface="Tahoma" panose="020B0604030504040204" pitchFamily="34" charset="0"/>
                </a:rPr>
                <a:t>Strategies</a:t>
              </a:r>
              <a:endParaRPr lang="nl-NL" sz="1400" spc="4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grpSp>
      <p:sp>
        <p:nvSpPr>
          <p:cNvPr id="13" name="Tijdelijke aanduiding voor tekst 12">
            <a:extLst>
              <a:ext uri="{FF2B5EF4-FFF2-40B4-BE49-F238E27FC236}">
                <a16:creationId xmlns:a16="http://schemas.microsoft.com/office/drawing/2014/main" id="{FF9B4B7E-BCDD-5048-AEB9-C1E4C20ABD4C}"/>
              </a:ext>
            </a:extLst>
          </p:cNvPr>
          <p:cNvSpPr>
            <a:spLocks noGrp="1"/>
          </p:cNvSpPr>
          <p:nvPr>
            <p:ph type="body" sz="quarter" idx="10" hasCustomPrompt="1"/>
          </p:nvPr>
        </p:nvSpPr>
        <p:spPr>
          <a:xfrm>
            <a:off x="6096000" y="5767548"/>
            <a:ext cx="5400675" cy="608372"/>
          </a:xfrm>
        </p:spPr>
        <p:txBody>
          <a:bodyPr wrap="square" anchor="t">
            <a:spAutoFit/>
          </a:bodyPr>
          <a:lstStyle>
            <a:lvl1pPr marL="0" indent="0" algn="r">
              <a:spcBef>
                <a:spcPts val="0"/>
              </a:spcBef>
              <a:buNone/>
              <a:defRPr sz="1600">
                <a:solidFill>
                  <a:schemeClr val="bg2">
                    <a:lumMod val="90000"/>
                  </a:schemeClr>
                </a:solidFill>
                <a:highlight>
                  <a:srgbClr val="709D9D"/>
                </a:highlight>
              </a:defRPr>
            </a:lvl1pPr>
          </a:lstStyle>
          <a:p>
            <a:pPr lvl="0"/>
            <a:r>
              <a:rPr lang="nl-NL" dirty="0"/>
              <a:t>Klikken voor aanvullende informatie</a:t>
            </a:r>
          </a:p>
          <a:p>
            <a:pPr lvl="0"/>
            <a:r>
              <a:rPr lang="nl-NL" dirty="0"/>
              <a:t>Datum</a:t>
            </a:r>
          </a:p>
        </p:txBody>
      </p:sp>
    </p:spTree>
    <p:extLst>
      <p:ext uri="{BB962C8B-B14F-4D97-AF65-F5344CB8AC3E}">
        <p14:creationId xmlns:p14="http://schemas.microsoft.com/office/powerpoint/2010/main" val="327125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 en object (opsommin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7D40312-E847-614A-9426-813EB9E69566}"/>
              </a:ext>
            </a:extLst>
          </p:cNvPr>
          <p:cNvSpPr>
            <a:spLocks noGrp="1"/>
          </p:cNvSpPr>
          <p:nvPr>
            <p:ph idx="1"/>
          </p:nvPr>
        </p:nvSpPr>
        <p:spPr>
          <a:xfrm>
            <a:off x="704096" y="1413162"/>
            <a:ext cx="10800000" cy="4896000"/>
          </a:xfrm>
        </p:spPr>
        <p:txBody>
          <a:bodyPr/>
          <a:lstStyle>
            <a:lvl1pPr marL="190500" indent="-190500">
              <a:buClr>
                <a:schemeClr val="accent1"/>
              </a:buClr>
              <a:buFont typeface="Arial" panose="020B0604020202020204" pitchFamily="34" charset="0"/>
              <a:buChar char="•"/>
              <a:tabLst/>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dirty="0"/>
          </a:p>
        </p:txBody>
      </p:sp>
      <p:sp>
        <p:nvSpPr>
          <p:cNvPr id="4" name="Tijdelijke aanduiding voor datum 3">
            <a:extLst>
              <a:ext uri="{FF2B5EF4-FFF2-40B4-BE49-F238E27FC236}">
                <a16:creationId xmlns:a16="http://schemas.microsoft.com/office/drawing/2014/main" id="{E5E06A04-D379-944F-8D35-5BCC5EB387D0}"/>
              </a:ext>
            </a:extLst>
          </p:cNvPr>
          <p:cNvSpPr>
            <a:spLocks noGrp="1"/>
          </p:cNvSpPr>
          <p:nvPr>
            <p:ph type="dt" sz="half" idx="10"/>
          </p:nvPr>
        </p:nvSpPr>
        <p:spPr/>
        <p:txBody>
          <a:bodyPr/>
          <a:lstStyle/>
          <a:p>
            <a:fld id="{A47F905B-AD11-0341-BD9E-888D4422F6FF}" type="datetime1">
              <a:rPr lang="nl-NL" smtClean="0"/>
              <a:t>14-12-2022</a:t>
            </a:fld>
            <a:endParaRPr lang="nl-NL"/>
          </a:p>
        </p:txBody>
      </p:sp>
      <p:sp>
        <p:nvSpPr>
          <p:cNvPr id="5" name="Tijdelijke aanduiding voor voettekst 4">
            <a:extLst>
              <a:ext uri="{FF2B5EF4-FFF2-40B4-BE49-F238E27FC236}">
                <a16:creationId xmlns:a16="http://schemas.microsoft.com/office/drawing/2014/main" id="{05ACF396-2AE6-BE47-A8FD-E8959A9F61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3BA60D-5090-C645-8806-B8195348E674}"/>
              </a:ext>
            </a:extLst>
          </p:cNvPr>
          <p:cNvSpPr>
            <a:spLocks noGrp="1"/>
          </p:cNvSpPr>
          <p:nvPr>
            <p:ph type="sldNum" sz="quarter" idx="12"/>
          </p:nvPr>
        </p:nvSpPr>
        <p:spPr/>
        <p:txBody>
          <a:bodyPr/>
          <a:lstStyle/>
          <a:p>
            <a:fld id="{80CB307B-241F-E341-B03A-1599FAAA4D21}" type="slidenum">
              <a:rPr lang="nl-NL" smtClean="0"/>
              <a:t>‹nr.›</a:t>
            </a:fld>
            <a:endParaRPr lang="nl-NL"/>
          </a:p>
        </p:txBody>
      </p:sp>
      <p:sp>
        <p:nvSpPr>
          <p:cNvPr id="10" name="Tijdelijke aanduiding voor tekst 9">
            <a:extLst>
              <a:ext uri="{FF2B5EF4-FFF2-40B4-BE49-F238E27FC236}">
                <a16:creationId xmlns:a16="http://schemas.microsoft.com/office/drawing/2014/main" id="{CC5D7FFD-574C-DA41-B263-695C74F33712}"/>
              </a:ext>
            </a:extLst>
          </p:cNvPr>
          <p:cNvSpPr>
            <a:spLocks noGrp="1"/>
          </p:cNvSpPr>
          <p:nvPr>
            <p:ph type="body" sz="quarter" idx="13" hasCustomPrompt="1"/>
          </p:nvPr>
        </p:nvSpPr>
        <p:spPr>
          <a:xfrm>
            <a:off x="731807" y="547830"/>
            <a:ext cx="10728332" cy="726789"/>
          </a:xfrm>
        </p:spPr>
        <p:txBody>
          <a:bodyPr tIns="0" bIns="0">
            <a:normAutofit/>
          </a:bodyPr>
          <a:lstStyle>
            <a:lvl1pPr marL="0" indent="0">
              <a:lnSpc>
                <a:spcPct val="110000"/>
              </a:lnSpc>
              <a:spcBef>
                <a:spcPts val="0"/>
              </a:spcBef>
              <a:buNone/>
              <a:defRPr sz="2000" b="0" i="0">
                <a:solidFill>
                  <a:schemeClr val="tx2">
                    <a:lumMod val="75000"/>
                    <a:lumOff val="25000"/>
                  </a:schemeClr>
                </a:solidFill>
                <a:latin typeface="Raleway" panose="020B0003030101060003" pitchFamily="34" charset="0"/>
              </a:defRPr>
            </a:lvl1pPr>
          </a:lstStyle>
          <a:p>
            <a:pPr lvl="0"/>
            <a:r>
              <a:rPr lang="nl-NL" dirty="0"/>
              <a:t>Klik om stijl te bewerken</a:t>
            </a:r>
          </a:p>
        </p:txBody>
      </p:sp>
      <p:sp>
        <p:nvSpPr>
          <p:cNvPr id="12" name="Tijdelijke aanduiding voor titel 1">
            <a:extLst>
              <a:ext uri="{FF2B5EF4-FFF2-40B4-BE49-F238E27FC236}">
                <a16:creationId xmlns:a16="http://schemas.microsoft.com/office/drawing/2014/main" id="{59E9F8EA-31A2-8540-8D96-523F6C913C50}"/>
              </a:ext>
            </a:extLst>
          </p:cNvPr>
          <p:cNvSpPr>
            <a:spLocks noGrp="1"/>
          </p:cNvSpPr>
          <p:nvPr>
            <p:ph type="title"/>
          </p:nvPr>
        </p:nvSpPr>
        <p:spPr>
          <a:xfrm>
            <a:off x="731823" y="194747"/>
            <a:ext cx="10728324" cy="353085"/>
          </a:xfrm>
          <a:prstGeom prst="rect">
            <a:avLst/>
          </a:prstGeom>
        </p:spPr>
        <p:txBody>
          <a:bodyPr vert="horz" lIns="91440" tIns="0" rIns="91440" bIns="0" rtlCol="0" anchor="b">
            <a:normAutofit/>
          </a:bodyPr>
          <a:lstStyle/>
          <a:p>
            <a:r>
              <a:rPr lang="en-GB"/>
              <a:t>Click to edit Master title style</a:t>
            </a:r>
            <a:endParaRPr lang="nl-NL" dirty="0"/>
          </a:p>
        </p:txBody>
      </p:sp>
    </p:spTree>
    <p:extLst>
      <p:ext uri="{BB962C8B-B14F-4D97-AF65-F5344CB8AC3E}">
        <p14:creationId xmlns:p14="http://schemas.microsoft.com/office/powerpoint/2010/main" val="226666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 en object (genummerde lijst)">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7D40312-E847-614A-9426-813EB9E69566}"/>
              </a:ext>
            </a:extLst>
          </p:cNvPr>
          <p:cNvSpPr>
            <a:spLocks noGrp="1"/>
          </p:cNvSpPr>
          <p:nvPr>
            <p:ph idx="1"/>
          </p:nvPr>
        </p:nvSpPr>
        <p:spPr>
          <a:xfrm>
            <a:off x="704096" y="1413162"/>
            <a:ext cx="10800000" cy="4896000"/>
          </a:xfrm>
        </p:spPr>
        <p:txBody>
          <a:bodyPr/>
          <a:lstStyle>
            <a:lvl1pPr marL="450000" indent="-450000">
              <a:buClr>
                <a:schemeClr val="accent1"/>
              </a:buClr>
              <a:buFont typeface="+mj-lt"/>
              <a:buAutoNum type="arabicPeriod"/>
              <a:tabLst/>
              <a:defRPr>
                <a:solidFill>
                  <a:schemeClr val="tx1"/>
                </a:solidFill>
              </a:defRPr>
            </a:lvl1pPr>
            <a:lvl2pPr marL="898525" indent="-450000">
              <a:buClr>
                <a:schemeClr val="accent1"/>
              </a:buClr>
              <a:buFont typeface="+mj-lt"/>
              <a:buAutoNum type="arabicPeriod"/>
              <a:tabLst/>
              <a:defRPr>
                <a:solidFill>
                  <a:schemeClr val="tx1"/>
                </a:solidFill>
              </a:defRPr>
            </a:lvl2pPr>
            <a:lvl3pPr marL="1343025" indent="-444500">
              <a:buClr>
                <a:schemeClr val="accent1"/>
              </a:buClr>
              <a:buFont typeface="+mj-lt"/>
              <a:buAutoNum type="arabicPeriod"/>
              <a:tabLst/>
              <a:defRPr>
                <a:solidFill>
                  <a:schemeClr val="tx1"/>
                </a:solidFill>
              </a:defRPr>
            </a:lvl3pPr>
            <a:lvl4pPr marL="1830388" indent="-487363">
              <a:buClr>
                <a:schemeClr val="accent1"/>
              </a:buClr>
              <a:buFont typeface="+mj-lt"/>
              <a:buAutoNum type="arabicPeriod"/>
              <a:tabLst/>
              <a:defRPr>
                <a:solidFill>
                  <a:schemeClr val="tx1"/>
                </a:solidFill>
              </a:defRPr>
            </a:lvl4pPr>
            <a:lvl5pPr marL="2274888" indent="-487363">
              <a:buClr>
                <a:schemeClr val="accent1"/>
              </a:buClr>
              <a:buFont typeface="+mj-lt"/>
              <a:buAutoNum type="arabicPeriod"/>
              <a:tabLst/>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dirty="0"/>
          </a:p>
        </p:txBody>
      </p:sp>
      <p:sp>
        <p:nvSpPr>
          <p:cNvPr id="4" name="Tijdelijke aanduiding voor datum 3">
            <a:extLst>
              <a:ext uri="{FF2B5EF4-FFF2-40B4-BE49-F238E27FC236}">
                <a16:creationId xmlns:a16="http://schemas.microsoft.com/office/drawing/2014/main" id="{E5E06A04-D379-944F-8D35-5BCC5EB387D0}"/>
              </a:ext>
            </a:extLst>
          </p:cNvPr>
          <p:cNvSpPr>
            <a:spLocks noGrp="1"/>
          </p:cNvSpPr>
          <p:nvPr>
            <p:ph type="dt" sz="half" idx="10"/>
          </p:nvPr>
        </p:nvSpPr>
        <p:spPr/>
        <p:txBody>
          <a:bodyPr/>
          <a:lstStyle/>
          <a:p>
            <a:fld id="{1692C1E9-3F0A-D04E-8D91-28F83C890ED2}" type="datetime1">
              <a:rPr lang="nl-NL" smtClean="0"/>
              <a:t>14-12-2022</a:t>
            </a:fld>
            <a:endParaRPr lang="nl-NL"/>
          </a:p>
        </p:txBody>
      </p:sp>
      <p:sp>
        <p:nvSpPr>
          <p:cNvPr id="5" name="Tijdelijke aanduiding voor voettekst 4">
            <a:extLst>
              <a:ext uri="{FF2B5EF4-FFF2-40B4-BE49-F238E27FC236}">
                <a16:creationId xmlns:a16="http://schemas.microsoft.com/office/drawing/2014/main" id="{05ACF396-2AE6-BE47-A8FD-E8959A9F61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3BA60D-5090-C645-8806-B8195348E674}"/>
              </a:ext>
            </a:extLst>
          </p:cNvPr>
          <p:cNvSpPr>
            <a:spLocks noGrp="1"/>
          </p:cNvSpPr>
          <p:nvPr>
            <p:ph type="sldNum" sz="quarter" idx="12"/>
          </p:nvPr>
        </p:nvSpPr>
        <p:spPr/>
        <p:txBody>
          <a:bodyPr/>
          <a:lstStyle/>
          <a:p>
            <a:fld id="{80CB307B-241F-E341-B03A-1599FAAA4D21}" type="slidenum">
              <a:rPr lang="nl-NL" smtClean="0"/>
              <a:t>‹nr.›</a:t>
            </a:fld>
            <a:endParaRPr lang="nl-NL"/>
          </a:p>
        </p:txBody>
      </p:sp>
      <p:sp>
        <p:nvSpPr>
          <p:cNvPr id="10" name="Tijdelijke aanduiding voor tekst 9">
            <a:extLst>
              <a:ext uri="{FF2B5EF4-FFF2-40B4-BE49-F238E27FC236}">
                <a16:creationId xmlns:a16="http://schemas.microsoft.com/office/drawing/2014/main" id="{CC5D7FFD-574C-DA41-B263-695C74F33712}"/>
              </a:ext>
            </a:extLst>
          </p:cNvPr>
          <p:cNvSpPr>
            <a:spLocks noGrp="1"/>
          </p:cNvSpPr>
          <p:nvPr>
            <p:ph type="body" sz="quarter" idx="13" hasCustomPrompt="1"/>
          </p:nvPr>
        </p:nvSpPr>
        <p:spPr>
          <a:xfrm>
            <a:off x="731807" y="547830"/>
            <a:ext cx="10728332" cy="726789"/>
          </a:xfrm>
        </p:spPr>
        <p:txBody>
          <a:bodyPr tIns="0" bIns="0">
            <a:normAutofit/>
          </a:bodyPr>
          <a:lstStyle>
            <a:lvl1pPr marL="0" indent="0">
              <a:lnSpc>
                <a:spcPct val="110000"/>
              </a:lnSpc>
              <a:spcBef>
                <a:spcPts val="0"/>
              </a:spcBef>
              <a:buNone/>
              <a:defRPr sz="2000" b="0" i="0">
                <a:solidFill>
                  <a:schemeClr val="tx2">
                    <a:lumMod val="75000"/>
                    <a:lumOff val="25000"/>
                  </a:schemeClr>
                </a:solidFill>
                <a:latin typeface="Raleway" panose="020B0003030101060003" pitchFamily="34" charset="0"/>
              </a:defRPr>
            </a:lvl1pPr>
          </a:lstStyle>
          <a:p>
            <a:pPr lvl="0"/>
            <a:r>
              <a:rPr lang="nl-NL" dirty="0"/>
              <a:t>Klik om stijl te bewerken</a:t>
            </a:r>
          </a:p>
        </p:txBody>
      </p:sp>
      <p:sp>
        <p:nvSpPr>
          <p:cNvPr id="12" name="Tijdelijke aanduiding voor titel 1">
            <a:extLst>
              <a:ext uri="{FF2B5EF4-FFF2-40B4-BE49-F238E27FC236}">
                <a16:creationId xmlns:a16="http://schemas.microsoft.com/office/drawing/2014/main" id="{59E9F8EA-31A2-8540-8D96-523F6C913C50}"/>
              </a:ext>
            </a:extLst>
          </p:cNvPr>
          <p:cNvSpPr>
            <a:spLocks noGrp="1"/>
          </p:cNvSpPr>
          <p:nvPr>
            <p:ph type="title"/>
          </p:nvPr>
        </p:nvSpPr>
        <p:spPr>
          <a:xfrm>
            <a:off x="731823" y="194747"/>
            <a:ext cx="10728324" cy="353085"/>
          </a:xfrm>
          <a:prstGeom prst="rect">
            <a:avLst/>
          </a:prstGeom>
        </p:spPr>
        <p:txBody>
          <a:bodyPr vert="horz" lIns="91440" tIns="0" rIns="91440" bIns="0" rtlCol="0" anchor="b">
            <a:normAutofit/>
          </a:bodyPr>
          <a:lstStyle/>
          <a:p>
            <a:r>
              <a:rPr lang="en-GB"/>
              <a:t>Click to edit Master title style</a:t>
            </a:r>
            <a:endParaRPr lang="nl-NL" dirty="0"/>
          </a:p>
        </p:txBody>
      </p:sp>
    </p:spTree>
    <p:extLst>
      <p:ext uri="{BB962C8B-B14F-4D97-AF65-F5344CB8AC3E}">
        <p14:creationId xmlns:p14="http://schemas.microsoft.com/office/powerpoint/2010/main" val="394010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 en tweekoloms tekst">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E5E06A04-D379-944F-8D35-5BCC5EB387D0}"/>
              </a:ext>
            </a:extLst>
          </p:cNvPr>
          <p:cNvSpPr>
            <a:spLocks noGrp="1"/>
          </p:cNvSpPr>
          <p:nvPr>
            <p:ph type="dt" sz="half" idx="10"/>
          </p:nvPr>
        </p:nvSpPr>
        <p:spPr/>
        <p:txBody>
          <a:bodyPr/>
          <a:lstStyle/>
          <a:p>
            <a:fld id="{735C708C-9822-E242-B288-DE76FB6A126F}" type="datetime1">
              <a:rPr lang="nl-NL" smtClean="0"/>
              <a:t>14-12-2022</a:t>
            </a:fld>
            <a:endParaRPr lang="nl-NL"/>
          </a:p>
        </p:txBody>
      </p:sp>
      <p:sp>
        <p:nvSpPr>
          <p:cNvPr id="5" name="Tijdelijke aanduiding voor voettekst 4">
            <a:extLst>
              <a:ext uri="{FF2B5EF4-FFF2-40B4-BE49-F238E27FC236}">
                <a16:creationId xmlns:a16="http://schemas.microsoft.com/office/drawing/2014/main" id="{05ACF396-2AE6-BE47-A8FD-E8959A9F61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3BA60D-5090-C645-8806-B8195348E674}"/>
              </a:ext>
            </a:extLst>
          </p:cNvPr>
          <p:cNvSpPr>
            <a:spLocks noGrp="1"/>
          </p:cNvSpPr>
          <p:nvPr>
            <p:ph type="sldNum" sz="quarter" idx="12"/>
          </p:nvPr>
        </p:nvSpPr>
        <p:spPr/>
        <p:txBody>
          <a:bodyPr/>
          <a:lstStyle/>
          <a:p>
            <a:fld id="{80CB307B-241F-E341-B03A-1599FAAA4D21}" type="slidenum">
              <a:rPr lang="nl-NL" smtClean="0"/>
              <a:t>‹nr.›</a:t>
            </a:fld>
            <a:endParaRPr lang="nl-NL"/>
          </a:p>
        </p:txBody>
      </p:sp>
      <p:sp>
        <p:nvSpPr>
          <p:cNvPr id="10" name="Tijdelijke aanduiding voor tekst 9">
            <a:extLst>
              <a:ext uri="{FF2B5EF4-FFF2-40B4-BE49-F238E27FC236}">
                <a16:creationId xmlns:a16="http://schemas.microsoft.com/office/drawing/2014/main" id="{CC5D7FFD-574C-DA41-B263-695C74F33712}"/>
              </a:ext>
            </a:extLst>
          </p:cNvPr>
          <p:cNvSpPr>
            <a:spLocks noGrp="1"/>
          </p:cNvSpPr>
          <p:nvPr>
            <p:ph type="body" sz="quarter" idx="13" hasCustomPrompt="1"/>
          </p:nvPr>
        </p:nvSpPr>
        <p:spPr>
          <a:xfrm>
            <a:off x="731807" y="547830"/>
            <a:ext cx="10728332" cy="726789"/>
          </a:xfrm>
        </p:spPr>
        <p:txBody>
          <a:bodyPr tIns="0" bIns="0">
            <a:normAutofit/>
          </a:bodyPr>
          <a:lstStyle>
            <a:lvl1pPr marL="0" indent="0">
              <a:lnSpc>
                <a:spcPct val="110000"/>
              </a:lnSpc>
              <a:spcBef>
                <a:spcPts val="0"/>
              </a:spcBef>
              <a:buNone/>
              <a:defRPr sz="2000" b="0" i="0">
                <a:solidFill>
                  <a:schemeClr val="tx2">
                    <a:lumMod val="75000"/>
                    <a:lumOff val="25000"/>
                  </a:schemeClr>
                </a:solidFill>
                <a:latin typeface="Raleway" panose="020B0003030101060003" pitchFamily="34" charset="0"/>
              </a:defRPr>
            </a:lvl1pPr>
          </a:lstStyle>
          <a:p>
            <a:pPr lvl="0"/>
            <a:r>
              <a:rPr lang="nl-NL" dirty="0"/>
              <a:t>Klik om stijl te bewerken</a:t>
            </a:r>
          </a:p>
        </p:txBody>
      </p:sp>
      <p:sp>
        <p:nvSpPr>
          <p:cNvPr id="12" name="Tijdelijke aanduiding voor titel 1">
            <a:extLst>
              <a:ext uri="{FF2B5EF4-FFF2-40B4-BE49-F238E27FC236}">
                <a16:creationId xmlns:a16="http://schemas.microsoft.com/office/drawing/2014/main" id="{59E9F8EA-31A2-8540-8D96-523F6C913C50}"/>
              </a:ext>
            </a:extLst>
          </p:cNvPr>
          <p:cNvSpPr>
            <a:spLocks noGrp="1"/>
          </p:cNvSpPr>
          <p:nvPr>
            <p:ph type="title"/>
          </p:nvPr>
        </p:nvSpPr>
        <p:spPr>
          <a:xfrm>
            <a:off x="731823" y="194747"/>
            <a:ext cx="10728324" cy="353085"/>
          </a:xfrm>
          <a:prstGeom prst="rect">
            <a:avLst/>
          </a:prstGeom>
        </p:spPr>
        <p:txBody>
          <a:bodyPr vert="horz" lIns="91440" tIns="0" rIns="91440" bIns="0" rtlCol="0" anchor="b">
            <a:normAutofit/>
          </a:bodyPr>
          <a:lstStyle/>
          <a:p>
            <a:r>
              <a:rPr lang="en-GB"/>
              <a:t>Click to edit Master title style</a:t>
            </a:r>
            <a:endParaRPr lang="nl-NL" dirty="0"/>
          </a:p>
        </p:txBody>
      </p:sp>
      <p:sp>
        <p:nvSpPr>
          <p:cNvPr id="7" name="Tijdelijke aanduiding voor tekst 6">
            <a:extLst>
              <a:ext uri="{FF2B5EF4-FFF2-40B4-BE49-F238E27FC236}">
                <a16:creationId xmlns:a16="http://schemas.microsoft.com/office/drawing/2014/main" id="{3D0F622A-F37C-3541-80DB-79F83EC3BA73}"/>
              </a:ext>
            </a:extLst>
          </p:cNvPr>
          <p:cNvSpPr>
            <a:spLocks noGrp="1"/>
          </p:cNvSpPr>
          <p:nvPr>
            <p:ph type="body" sz="quarter" idx="14"/>
          </p:nvPr>
        </p:nvSpPr>
        <p:spPr>
          <a:xfrm>
            <a:off x="695324" y="1412872"/>
            <a:ext cx="10800000" cy="4896000"/>
          </a:xfrm>
        </p:spPr>
        <p:txBody>
          <a:bodyPr numCol="2" spcCol="720000">
            <a:noAutofit/>
          </a:bodyPr>
          <a:lstStyle>
            <a:lvl1pPr marL="342900"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79425"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617537"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742950"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881062" indent="-342900">
              <a:defRPr lang="nl-NL" sz="1400" kern="1200" dirty="0">
                <a:solidFill>
                  <a:schemeClr val="tx1"/>
                </a:solidFill>
                <a:latin typeface="Tahoma" panose="020B0604030504040204" pitchFamily="34" charset="0"/>
                <a:ea typeface="Tahoma" panose="020B0604030504040204" pitchFamily="34" charset="0"/>
                <a:cs typeface="Tahoma" panose="020B0604030504040204" pitchFamily="34" charset="0"/>
              </a:defRPr>
            </a:lvl5pPr>
          </a:lstStyle>
          <a:p>
            <a:pPr marL="136525" lvl="0"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Click to edit Master text styles</a:t>
            </a:r>
          </a:p>
          <a:p>
            <a:pPr marL="136525" lvl="1"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Second level</a:t>
            </a:r>
          </a:p>
          <a:p>
            <a:pPr marL="136525" lvl="2"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Third level</a:t>
            </a:r>
          </a:p>
          <a:p>
            <a:pPr marL="136525" lvl="3"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Fourth level</a:t>
            </a:r>
          </a:p>
          <a:p>
            <a:pPr marL="136525" lvl="4"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Fifth level</a:t>
            </a:r>
            <a:endParaRPr lang="nl-NL" dirty="0"/>
          </a:p>
        </p:txBody>
      </p:sp>
    </p:spTree>
    <p:extLst>
      <p:ext uri="{BB962C8B-B14F-4D97-AF65-F5344CB8AC3E}">
        <p14:creationId xmlns:p14="http://schemas.microsoft.com/office/powerpoint/2010/main" val="163707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el en kleine tekst (rechts)">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E5E06A04-D379-944F-8D35-5BCC5EB387D0}"/>
              </a:ext>
            </a:extLst>
          </p:cNvPr>
          <p:cNvSpPr>
            <a:spLocks noGrp="1"/>
          </p:cNvSpPr>
          <p:nvPr>
            <p:ph type="dt" sz="half" idx="10"/>
          </p:nvPr>
        </p:nvSpPr>
        <p:spPr/>
        <p:txBody>
          <a:bodyPr/>
          <a:lstStyle/>
          <a:p>
            <a:fld id="{DCFD7BC4-737C-D640-8245-3A5E4822157E}" type="datetime1">
              <a:rPr lang="nl-NL" smtClean="0"/>
              <a:t>14-12-2022</a:t>
            </a:fld>
            <a:endParaRPr lang="nl-NL"/>
          </a:p>
        </p:txBody>
      </p:sp>
      <p:sp>
        <p:nvSpPr>
          <p:cNvPr id="5" name="Tijdelijke aanduiding voor voettekst 4">
            <a:extLst>
              <a:ext uri="{FF2B5EF4-FFF2-40B4-BE49-F238E27FC236}">
                <a16:creationId xmlns:a16="http://schemas.microsoft.com/office/drawing/2014/main" id="{05ACF396-2AE6-BE47-A8FD-E8959A9F61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3BA60D-5090-C645-8806-B8195348E674}"/>
              </a:ext>
            </a:extLst>
          </p:cNvPr>
          <p:cNvSpPr>
            <a:spLocks noGrp="1"/>
          </p:cNvSpPr>
          <p:nvPr>
            <p:ph type="sldNum" sz="quarter" idx="12"/>
          </p:nvPr>
        </p:nvSpPr>
        <p:spPr/>
        <p:txBody>
          <a:bodyPr/>
          <a:lstStyle/>
          <a:p>
            <a:fld id="{80CB307B-241F-E341-B03A-1599FAAA4D21}" type="slidenum">
              <a:rPr lang="nl-NL" smtClean="0"/>
              <a:t>‹nr.›</a:t>
            </a:fld>
            <a:endParaRPr lang="nl-NL"/>
          </a:p>
        </p:txBody>
      </p:sp>
      <p:sp>
        <p:nvSpPr>
          <p:cNvPr id="10" name="Tijdelijke aanduiding voor tekst 9">
            <a:extLst>
              <a:ext uri="{FF2B5EF4-FFF2-40B4-BE49-F238E27FC236}">
                <a16:creationId xmlns:a16="http://schemas.microsoft.com/office/drawing/2014/main" id="{CC5D7FFD-574C-DA41-B263-695C74F33712}"/>
              </a:ext>
            </a:extLst>
          </p:cNvPr>
          <p:cNvSpPr>
            <a:spLocks noGrp="1"/>
          </p:cNvSpPr>
          <p:nvPr>
            <p:ph type="body" sz="quarter" idx="13" hasCustomPrompt="1"/>
          </p:nvPr>
        </p:nvSpPr>
        <p:spPr>
          <a:xfrm>
            <a:off x="4301687" y="547830"/>
            <a:ext cx="7200000" cy="726789"/>
          </a:xfrm>
        </p:spPr>
        <p:txBody>
          <a:bodyPr tIns="0" rIns="90000" bIns="0">
            <a:noAutofit/>
          </a:bodyPr>
          <a:lstStyle>
            <a:lvl1pPr marL="0" indent="0">
              <a:lnSpc>
                <a:spcPct val="110000"/>
              </a:lnSpc>
              <a:spcBef>
                <a:spcPts val="0"/>
              </a:spcBef>
              <a:buNone/>
              <a:defRPr sz="2000" b="0" i="0">
                <a:solidFill>
                  <a:schemeClr val="tx2">
                    <a:lumMod val="75000"/>
                    <a:lumOff val="25000"/>
                  </a:schemeClr>
                </a:solidFill>
                <a:latin typeface="Raleway" panose="020B0003030101060003" pitchFamily="34" charset="0"/>
              </a:defRPr>
            </a:lvl1pPr>
          </a:lstStyle>
          <a:p>
            <a:pPr lvl="0"/>
            <a:r>
              <a:rPr lang="nl-NL" dirty="0"/>
              <a:t>Klik om stijl te bewerken</a:t>
            </a:r>
          </a:p>
        </p:txBody>
      </p:sp>
      <p:sp>
        <p:nvSpPr>
          <p:cNvPr id="12" name="Tijdelijke aanduiding voor titel 1">
            <a:extLst>
              <a:ext uri="{FF2B5EF4-FFF2-40B4-BE49-F238E27FC236}">
                <a16:creationId xmlns:a16="http://schemas.microsoft.com/office/drawing/2014/main" id="{59E9F8EA-31A2-8540-8D96-523F6C913C50}"/>
              </a:ext>
            </a:extLst>
          </p:cNvPr>
          <p:cNvSpPr>
            <a:spLocks noGrp="1"/>
          </p:cNvSpPr>
          <p:nvPr>
            <p:ph type="title"/>
          </p:nvPr>
        </p:nvSpPr>
        <p:spPr>
          <a:xfrm>
            <a:off x="4301687" y="194747"/>
            <a:ext cx="7200000" cy="353085"/>
          </a:xfrm>
          <a:prstGeom prst="rect">
            <a:avLst/>
          </a:prstGeom>
        </p:spPr>
        <p:txBody>
          <a:bodyPr vert="horz" lIns="91440" tIns="0" rIns="90000" bIns="0" rtlCol="0" anchor="b">
            <a:noAutofit/>
          </a:bodyPr>
          <a:lstStyle/>
          <a:p>
            <a:r>
              <a:rPr lang="en-GB"/>
              <a:t>Click to edit Master title style</a:t>
            </a:r>
            <a:endParaRPr lang="nl-NL" dirty="0"/>
          </a:p>
        </p:txBody>
      </p:sp>
      <p:sp>
        <p:nvSpPr>
          <p:cNvPr id="7" name="Tijdelijke aanduiding voor tekst 6">
            <a:extLst>
              <a:ext uri="{FF2B5EF4-FFF2-40B4-BE49-F238E27FC236}">
                <a16:creationId xmlns:a16="http://schemas.microsoft.com/office/drawing/2014/main" id="{3D0F622A-F37C-3541-80DB-79F83EC3BA73}"/>
              </a:ext>
            </a:extLst>
          </p:cNvPr>
          <p:cNvSpPr>
            <a:spLocks noGrp="1"/>
          </p:cNvSpPr>
          <p:nvPr>
            <p:ph type="body" sz="quarter" idx="14"/>
          </p:nvPr>
        </p:nvSpPr>
        <p:spPr>
          <a:xfrm>
            <a:off x="4296675" y="1413000"/>
            <a:ext cx="7200000" cy="4896000"/>
          </a:xfrm>
        </p:spPr>
        <p:txBody>
          <a:bodyPr lIns="90000" rIns="90000" numCol="1" spcCol="720000">
            <a:noAutofit/>
          </a:bodyPr>
          <a:lstStyle>
            <a:lvl1pPr marL="342900"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79425"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617537"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742950"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881062" indent="-342900">
              <a:defRPr lang="nl-NL" sz="1400" kern="1200" dirty="0">
                <a:solidFill>
                  <a:schemeClr val="tx1"/>
                </a:solidFill>
                <a:latin typeface="Tahoma" panose="020B0604030504040204" pitchFamily="34" charset="0"/>
                <a:ea typeface="Tahoma" panose="020B0604030504040204" pitchFamily="34" charset="0"/>
                <a:cs typeface="Tahoma" panose="020B0604030504040204" pitchFamily="34" charset="0"/>
              </a:defRPr>
            </a:lvl5pPr>
          </a:lstStyle>
          <a:p>
            <a:pPr marL="136525" lvl="0"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Click to edit Master text styles</a:t>
            </a:r>
          </a:p>
          <a:p>
            <a:pPr marL="136525" lvl="1"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Second level</a:t>
            </a:r>
          </a:p>
          <a:p>
            <a:pPr marL="136525" lvl="2"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Third level</a:t>
            </a:r>
          </a:p>
          <a:p>
            <a:pPr marL="136525" lvl="3"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Fourth level</a:t>
            </a:r>
          </a:p>
          <a:p>
            <a:pPr marL="136525" lvl="4"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Fifth level</a:t>
            </a:r>
            <a:endParaRPr lang="nl-NL" dirty="0"/>
          </a:p>
        </p:txBody>
      </p:sp>
      <p:sp>
        <p:nvSpPr>
          <p:cNvPr id="8" name="Rechthoek 7">
            <a:extLst>
              <a:ext uri="{FF2B5EF4-FFF2-40B4-BE49-F238E27FC236}">
                <a16:creationId xmlns:a16="http://schemas.microsoft.com/office/drawing/2014/main" id="{CFC48C26-089E-7C48-9D70-BC34239BCAB7}"/>
              </a:ext>
            </a:extLst>
          </p:cNvPr>
          <p:cNvSpPr/>
          <p:nvPr/>
        </p:nvSpPr>
        <p:spPr>
          <a:xfrm>
            <a:off x="0" y="0"/>
            <a:ext cx="360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168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 met briefhoofd">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E5E06A04-D379-944F-8D35-5BCC5EB387D0}"/>
              </a:ext>
            </a:extLst>
          </p:cNvPr>
          <p:cNvSpPr>
            <a:spLocks noGrp="1"/>
          </p:cNvSpPr>
          <p:nvPr>
            <p:ph type="dt" sz="half" idx="10"/>
          </p:nvPr>
        </p:nvSpPr>
        <p:spPr/>
        <p:txBody>
          <a:bodyPr/>
          <a:lstStyle/>
          <a:p>
            <a:fld id="{5754CA73-8389-1849-A411-974C90196F97}" type="datetime1">
              <a:rPr lang="nl-NL" smtClean="0"/>
              <a:t>14-12-2022</a:t>
            </a:fld>
            <a:endParaRPr lang="nl-NL"/>
          </a:p>
        </p:txBody>
      </p:sp>
      <p:sp>
        <p:nvSpPr>
          <p:cNvPr id="5" name="Tijdelijke aanduiding voor voettekst 4">
            <a:extLst>
              <a:ext uri="{FF2B5EF4-FFF2-40B4-BE49-F238E27FC236}">
                <a16:creationId xmlns:a16="http://schemas.microsoft.com/office/drawing/2014/main" id="{05ACF396-2AE6-BE47-A8FD-E8959A9F61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3BA60D-5090-C645-8806-B8195348E674}"/>
              </a:ext>
            </a:extLst>
          </p:cNvPr>
          <p:cNvSpPr>
            <a:spLocks noGrp="1"/>
          </p:cNvSpPr>
          <p:nvPr>
            <p:ph type="sldNum" sz="quarter" idx="12"/>
          </p:nvPr>
        </p:nvSpPr>
        <p:spPr/>
        <p:txBody>
          <a:bodyPr/>
          <a:lstStyle/>
          <a:p>
            <a:fld id="{80CB307B-241F-E341-B03A-1599FAAA4D21}" type="slidenum">
              <a:rPr lang="nl-NL" smtClean="0"/>
              <a:t>‹nr.›</a:t>
            </a:fld>
            <a:endParaRPr lang="nl-NL"/>
          </a:p>
        </p:txBody>
      </p:sp>
      <p:sp>
        <p:nvSpPr>
          <p:cNvPr id="7" name="Tijdelijke aanduiding voor tekst 6">
            <a:extLst>
              <a:ext uri="{FF2B5EF4-FFF2-40B4-BE49-F238E27FC236}">
                <a16:creationId xmlns:a16="http://schemas.microsoft.com/office/drawing/2014/main" id="{3D0F622A-F37C-3541-80DB-79F83EC3BA73}"/>
              </a:ext>
            </a:extLst>
          </p:cNvPr>
          <p:cNvSpPr>
            <a:spLocks noGrp="1"/>
          </p:cNvSpPr>
          <p:nvPr>
            <p:ph type="body" sz="quarter" idx="14"/>
          </p:nvPr>
        </p:nvSpPr>
        <p:spPr>
          <a:xfrm>
            <a:off x="4296675" y="547830"/>
            <a:ext cx="7200000" cy="5761170"/>
          </a:xfrm>
        </p:spPr>
        <p:txBody>
          <a:bodyPr lIns="90000" rIns="90000" numCol="1" spcCol="720000">
            <a:noAutofit/>
          </a:bodyPr>
          <a:lstStyle>
            <a:lvl1pPr marL="342900"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79425"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617537"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742950"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881062" indent="-342900">
              <a:defRPr lang="nl-NL" sz="1400" kern="1200" dirty="0">
                <a:solidFill>
                  <a:schemeClr val="tx1"/>
                </a:solidFill>
                <a:latin typeface="Tahoma" panose="020B0604030504040204" pitchFamily="34" charset="0"/>
                <a:ea typeface="Tahoma" panose="020B0604030504040204" pitchFamily="34" charset="0"/>
                <a:cs typeface="Tahoma" panose="020B0604030504040204" pitchFamily="34" charset="0"/>
              </a:defRPr>
            </a:lvl5pPr>
          </a:lstStyle>
          <a:p>
            <a:pPr marL="136525" lvl="0"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Click to edit Master text styles</a:t>
            </a:r>
          </a:p>
          <a:p>
            <a:pPr marL="136525" lvl="1"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Second level</a:t>
            </a:r>
          </a:p>
          <a:p>
            <a:pPr marL="136525" lvl="2"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Third level</a:t>
            </a:r>
          </a:p>
          <a:p>
            <a:pPr marL="136525" lvl="3"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Fourth level</a:t>
            </a:r>
          </a:p>
          <a:p>
            <a:pPr marL="136525" lvl="4"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Fifth level</a:t>
            </a:r>
            <a:endParaRPr lang="nl-NL" dirty="0"/>
          </a:p>
        </p:txBody>
      </p:sp>
      <p:sp>
        <p:nvSpPr>
          <p:cNvPr id="8" name="Rechthoek 7">
            <a:extLst>
              <a:ext uri="{FF2B5EF4-FFF2-40B4-BE49-F238E27FC236}">
                <a16:creationId xmlns:a16="http://schemas.microsoft.com/office/drawing/2014/main" id="{CFC48C26-089E-7C48-9D70-BC34239BCAB7}"/>
              </a:ext>
            </a:extLst>
          </p:cNvPr>
          <p:cNvSpPr/>
          <p:nvPr/>
        </p:nvSpPr>
        <p:spPr>
          <a:xfrm>
            <a:off x="0" y="0"/>
            <a:ext cx="360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latin typeface="Tahoma" panose="020B0604030504040204" pitchFamily="34" charset="0"/>
              <a:ea typeface="Tahoma" panose="020B0604030504040204" pitchFamily="34" charset="0"/>
              <a:cs typeface="Tahoma" panose="020B0604030504040204" pitchFamily="34" charset="0"/>
            </a:endParaRPr>
          </a:p>
        </p:txBody>
      </p:sp>
      <p:sp>
        <p:nvSpPr>
          <p:cNvPr id="3" name="Tijdelijke aanduiding voor tekst 2">
            <a:extLst>
              <a:ext uri="{FF2B5EF4-FFF2-40B4-BE49-F238E27FC236}">
                <a16:creationId xmlns:a16="http://schemas.microsoft.com/office/drawing/2014/main" id="{A55A3CE2-8363-F24C-B33D-2654B95242B7}"/>
              </a:ext>
            </a:extLst>
          </p:cNvPr>
          <p:cNvSpPr>
            <a:spLocks noGrp="1"/>
          </p:cNvSpPr>
          <p:nvPr>
            <p:ph type="body" sz="quarter" idx="15" hasCustomPrompt="1"/>
          </p:nvPr>
        </p:nvSpPr>
        <p:spPr>
          <a:xfrm>
            <a:off x="695325" y="547832"/>
            <a:ext cx="2685185" cy="2098675"/>
          </a:xfrm>
        </p:spPr>
        <p:txBody>
          <a:bodyPr>
            <a:normAutofit/>
          </a:bodyPr>
          <a:lstStyle>
            <a:lvl1pPr marL="12700" indent="0">
              <a:spcBef>
                <a:spcPts val="0"/>
              </a:spcBef>
              <a:buNone/>
              <a:defRPr sz="1200">
                <a:solidFill>
                  <a:schemeClr val="bg1"/>
                </a:solidFill>
              </a:defRPr>
            </a:lvl1pPr>
            <a:lvl2pPr marL="190500" indent="0">
              <a:buNone/>
              <a:defRPr/>
            </a:lvl2pPr>
            <a:lvl3pPr marL="368300" indent="0">
              <a:buNone/>
              <a:defRPr/>
            </a:lvl3pPr>
            <a:lvl4pPr marL="546100" indent="0">
              <a:buNone/>
              <a:defRPr/>
            </a:lvl4pPr>
            <a:lvl5pPr marL="722313" indent="0">
              <a:buNone/>
              <a:defRPr/>
            </a:lvl5pPr>
          </a:lstStyle>
          <a:p>
            <a:pPr lvl="0"/>
            <a:r>
              <a:rPr lang="nl-NL" dirty="0"/>
              <a:t>Adres ontvanger</a:t>
            </a:r>
          </a:p>
        </p:txBody>
      </p:sp>
      <p:sp>
        <p:nvSpPr>
          <p:cNvPr id="13" name="Tekstvak 12">
            <a:extLst>
              <a:ext uri="{FF2B5EF4-FFF2-40B4-BE49-F238E27FC236}">
                <a16:creationId xmlns:a16="http://schemas.microsoft.com/office/drawing/2014/main" id="{89A55317-85AA-F341-9F06-683DABB83044}"/>
              </a:ext>
            </a:extLst>
          </p:cNvPr>
          <p:cNvSpPr txBox="1"/>
          <p:nvPr/>
        </p:nvSpPr>
        <p:spPr>
          <a:xfrm>
            <a:off x="695324" y="4625438"/>
            <a:ext cx="2666114" cy="1678527"/>
          </a:xfrm>
          <a:prstGeom prst="rect">
            <a:avLst/>
          </a:prstGeom>
          <a:noFill/>
        </p:spPr>
        <p:txBody>
          <a:bodyPr wrap="none" tIns="36000" bIns="36000" rtlCol="0">
            <a:spAutoFit/>
          </a:bodyPr>
          <a:lstStyle/>
          <a:p>
            <a:pPr algn="l">
              <a:lnSpc>
                <a:spcPct val="110000"/>
              </a:lnSpc>
            </a:pPr>
            <a:r>
              <a:rPr lang="nl-NL" sz="1200" b="1" dirty="0">
                <a:solidFill>
                  <a:schemeClr val="bg1"/>
                </a:solidFill>
                <a:latin typeface="Tahoma" panose="020B0604030504040204" pitchFamily="34" charset="0"/>
                <a:ea typeface="Tahoma" panose="020B0604030504040204" pitchFamily="34" charset="0"/>
                <a:cs typeface="Tahoma" panose="020B0604030504040204" pitchFamily="34" charset="0"/>
              </a:rPr>
              <a:t>MSG </a:t>
            </a:r>
            <a:r>
              <a:rPr lang="nl-NL" sz="1200" b="1" dirty="0" err="1">
                <a:solidFill>
                  <a:schemeClr val="bg1"/>
                </a:solidFill>
                <a:latin typeface="Tahoma" panose="020B0604030504040204" pitchFamily="34" charset="0"/>
                <a:ea typeface="Tahoma" panose="020B0604030504040204" pitchFamily="34" charset="0"/>
                <a:cs typeface="Tahoma" panose="020B0604030504040204" pitchFamily="34" charset="0"/>
              </a:rPr>
              <a:t>Sustainable</a:t>
            </a:r>
            <a:r>
              <a:rPr lang="nl-NL" sz="1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nl-NL" sz="1200" b="1" dirty="0" err="1">
                <a:solidFill>
                  <a:schemeClr val="bg1"/>
                </a:solidFill>
                <a:latin typeface="Tahoma" panose="020B0604030504040204" pitchFamily="34" charset="0"/>
                <a:ea typeface="Tahoma" panose="020B0604030504040204" pitchFamily="34" charset="0"/>
                <a:cs typeface="Tahoma" panose="020B0604030504040204" pitchFamily="34" charset="0"/>
              </a:rPr>
              <a:t>Strategies</a:t>
            </a:r>
            <a:r>
              <a:rPr lang="nl-NL" sz="1200" b="1" dirty="0">
                <a:solidFill>
                  <a:schemeClr val="bg1"/>
                </a:solidFill>
                <a:latin typeface="Tahoma" panose="020B0604030504040204" pitchFamily="34" charset="0"/>
                <a:ea typeface="Tahoma" panose="020B0604030504040204" pitchFamily="34" charset="0"/>
                <a:cs typeface="Tahoma" panose="020B0604030504040204" pitchFamily="34" charset="0"/>
              </a:rPr>
              <a:t> B.V.</a:t>
            </a:r>
          </a:p>
          <a:p>
            <a:pPr algn="l">
              <a:lnSpc>
                <a:spcPct val="110000"/>
              </a:lnSpc>
            </a:pPr>
            <a:r>
              <a:rPr lang="nl-NL" sz="1200" dirty="0" err="1">
                <a:solidFill>
                  <a:schemeClr val="bg1"/>
                </a:solidFill>
                <a:latin typeface="Tahoma" panose="020B0604030504040204" pitchFamily="34" charset="0"/>
                <a:ea typeface="Tahoma" panose="020B0604030504040204" pitchFamily="34" charset="0"/>
                <a:cs typeface="Tahoma" panose="020B0604030504040204" pitchFamily="34" charset="0"/>
              </a:rPr>
              <a:t>Nieuwezijds</a:t>
            </a:r>
            <a:r>
              <a:rPr lang="nl-NL" sz="1200" dirty="0">
                <a:solidFill>
                  <a:schemeClr val="bg1"/>
                </a:solidFill>
                <a:latin typeface="Tahoma" panose="020B0604030504040204" pitchFamily="34" charset="0"/>
                <a:ea typeface="Tahoma" panose="020B0604030504040204" pitchFamily="34" charset="0"/>
                <a:cs typeface="Tahoma" panose="020B0604030504040204" pitchFamily="34" charset="0"/>
              </a:rPr>
              <a:t> Voorburgwal 330</a:t>
            </a:r>
          </a:p>
          <a:p>
            <a:pPr algn="l">
              <a:lnSpc>
                <a:spcPct val="110000"/>
              </a:lnSpc>
            </a:pPr>
            <a:r>
              <a:rPr lang="nl-NL" sz="1200" dirty="0">
                <a:solidFill>
                  <a:schemeClr val="bg1"/>
                </a:solidFill>
                <a:latin typeface="Tahoma" panose="020B0604030504040204" pitchFamily="34" charset="0"/>
                <a:ea typeface="Tahoma" panose="020B0604030504040204" pitchFamily="34" charset="0"/>
                <a:cs typeface="Tahoma" panose="020B0604030504040204" pitchFamily="34" charset="0"/>
              </a:rPr>
              <a:t>1012 RW Amsterdam</a:t>
            </a:r>
          </a:p>
          <a:p>
            <a:pPr algn="l">
              <a:lnSpc>
                <a:spcPct val="110000"/>
              </a:lnSpc>
            </a:pPr>
            <a:endParaRPr lang="nl-NL"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110000"/>
              </a:lnSpc>
            </a:pPr>
            <a:r>
              <a:rPr lang="nl-NL" sz="1200" dirty="0">
                <a:solidFill>
                  <a:srgbClr val="DAE6E6"/>
                </a:solidFill>
                <a:latin typeface="Tahoma" panose="020B0604030504040204" pitchFamily="34" charset="0"/>
                <a:ea typeface="Tahoma" panose="020B0604030504040204" pitchFamily="34" charset="0"/>
                <a:cs typeface="Tahoma" panose="020B0604030504040204" pitchFamily="34" charset="0"/>
              </a:rPr>
              <a:t>KvK 78 16 79 22</a:t>
            </a:r>
            <a:br>
              <a:rPr lang="nl-NL" sz="1200" dirty="0">
                <a:solidFill>
                  <a:srgbClr val="DAE6E6"/>
                </a:solidFill>
                <a:latin typeface="Tahoma" panose="020B0604030504040204" pitchFamily="34" charset="0"/>
                <a:ea typeface="Tahoma" panose="020B0604030504040204" pitchFamily="34" charset="0"/>
                <a:cs typeface="Tahoma" panose="020B0604030504040204" pitchFamily="34" charset="0"/>
              </a:rPr>
            </a:br>
            <a:r>
              <a:rPr lang="nl-NL" sz="1200" dirty="0">
                <a:solidFill>
                  <a:srgbClr val="DAE6E6"/>
                </a:solidFill>
                <a:latin typeface="Tahoma" panose="020B0604030504040204" pitchFamily="34" charset="0"/>
                <a:ea typeface="Tahoma" panose="020B0604030504040204" pitchFamily="34" charset="0"/>
                <a:cs typeface="Tahoma" panose="020B0604030504040204" pitchFamily="34" charset="0"/>
              </a:rPr>
              <a:t>BTW NL 861288282 B01 </a:t>
            </a:r>
          </a:p>
          <a:p>
            <a:pPr>
              <a:lnSpc>
                <a:spcPct val="110000"/>
              </a:lnSpc>
            </a:pPr>
            <a:r>
              <a:rPr lang="nl-NL" sz="1200" dirty="0">
                <a:solidFill>
                  <a:srgbClr val="DAE6E6"/>
                </a:solidFill>
                <a:latin typeface="Tahoma" panose="020B0604030504040204" pitchFamily="34" charset="0"/>
                <a:ea typeface="Tahoma" panose="020B0604030504040204" pitchFamily="34" charset="0"/>
                <a:cs typeface="Tahoma" panose="020B0604030504040204" pitchFamily="34" charset="0"/>
              </a:rPr>
              <a:t>BIC INGBNL2A</a:t>
            </a:r>
            <a:br>
              <a:rPr lang="nl-NL" sz="1200" dirty="0">
                <a:solidFill>
                  <a:srgbClr val="DAE6E6"/>
                </a:solidFill>
                <a:latin typeface="Tahoma" panose="020B0604030504040204" pitchFamily="34" charset="0"/>
                <a:ea typeface="Tahoma" panose="020B0604030504040204" pitchFamily="34" charset="0"/>
                <a:cs typeface="Tahoma" panose="020B0604030504040204" pitchFamily="34" charset="0"/>
              </a:rPr>
            </a:br>
            <a:r>
              <a:rPr lang="nl-NL" sz="1200" dirty="0">
                <a:solidFill>
                  <a:srgbClr val="DAE6E6"/>
                </a:solidFill>
                <a:latin typeface="Tahoma" panose="020B0604030504040204" pitchFamily="34" charset="0"/>
                <a:ea typeface="Tahoma" panose="020B0604030504040204" pitchFamily="34" charset="0"/>
                <a:cs typeface="Tahoma" panose="020B0604030504040204" pitchFamily="34" charset="0"/>
              </a:rPr>
              <a:t>IBAN NL59INGB0006827273 </a:t>
            </a:r>
          </a:p>
        </p:txBody>
      </p:sp>
    </p:spTree>
    <p:extLst>
      <p:ext uri="{BB962C8B-B14F-4D97-AF65-F5344CB8AC3E}">
        <p14:creationId xmlns:p14="http://schemas.microsoft.com/office/powerpoint/2010/main" val="2728424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el en kleine tekst (links)">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E5E06A04-D379-944F-8D35-5BCC5EB387D0}"/>
              </a:ext>
            </a:extLst>
          </p:cNvPr>
          <p:cNvSpPr>
            <a:spLocks noGrp="1"/>
          </p:cNvSpPr>
          <p:nvPr>
            <p:ph type="dt" sz="half" idx="10"/>
          </p:nvPr>
        </p:nvSpPr>
        <p:spPr/>
        <p:txBody>
          <a:bodyPr/>
          <a:lstStyle/>
          <a:p>
            <a:fld id="{2F0369A8-5274-3948-9CAA-E673E87185CB}" type="datetime1">
              <a:rPr lang="nl-NL" smtClean="0"/>
              <a:t>14-12-2022</a:t>
            </a:fld>
            <a:endParaRPr lang="nl-NL"/>
          </a:p>
        </p:txBody>
      </p:sp>
      <p:sp>
        <p:nvSpPr>
          <p:cNvPr id="5" name="Tijdelijke aanduiding voor voettekst 4">
            <a:extLst>
              <a:ext uri="{FF2B5EF4-FFF2-40B4-BE49-F238E27FC236}">
                <a16:creationId xmlns:a16="http://schemas.microsoft.com/office/drawing/2014/main" id="{05ACF396-2AE6-BE47-A8FD-E8959A9F61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3BA60D-5090-C645-8806-B8195348E674}"/>
              </a:ext>
            </a:extLst>
          </p:cNvPr>
          <p:cNvSpPr>
            <a:spLocks noGrp="1"/>
          </p:cNvSpPr>
          <p:nvPr>
            <p:ph type="sldNum" sz="quarter" idx="12"/>
          </p:nvPr>
        </p:nvSpPr>
        <p:spPr/>
        <p:txBody>
          <a:bodyPr/>
          <a:lstStyle/>
          <a:p>
            <a:fld id="{80CB307B-241F-E341-B03A-1599FAAA4D21}" type="slidenum">
              <a:rPr lang="nl-NL" smtClean="0"/>
              <a:t>‹nr.›</a:t>
            </a:fld>
            <a:endParaRPr lang="nl-NL"/>
          </a:p>
        </p:txBody>
      </p:sp>
      <p:sp>
        <p:nvSpPr>
          <p:cNvPr id="10" name="Tijdelijke aanduiding voor tekst 9">
            <a:extLst>
              <a:ext uri="{FF2B5EF4-FFF2-40B4-BE49-F238E27FC236}">
                <a16:creationId xmlns:a16="http://schemas.microsoft.com/office/drawing/2014/main" id="{CC5D7FFD-574C-DA41-B263-695C74F33712}"/>
              </a:ext>
            </a:extLst>
          </p:cNvPr>
          <p:cNvSpPr>
            <a:spLocks noGrp="1"/>
          </p:cNvSpPr>
          <p:nvPr>
            <p:ph type="body" sz="quarter" idx="13" hasCustomPrompt="1"/>
          </p:nvPr>
        </p:nvSpPr>
        <p:spPr>
          <a:xfrm>
            <a:off x="731807" y="547830"/>
            <a:ext cx="7200000" cy="726789"/>
          </a:xfrm>
        </p:spPr>
        <p:txBody>
          <a:bodyPr tIns="0" rIns="90000" bIns="0">
            <a:noAutofit/>
          </a:bodyPr>
          <a:lstStyle>
            <a:lvl1pPr marL="0" indent="0">
              <a:lnSpc>
                <a:spcPct val="110000"/>
              </a:lnSpc>
              <a:spcBef>
                <a:spcPts val="0"/>
              </a:spcBef>
              <a:buNone/>
              <a:defRPr sz="2000" b="0" i="0">
                <a:solidFill>
                  <a:schemeClr val="tx2">
                    <a:lumMod val="75000"/>
                    <a:lumOff val="25000"/>
                  </a:schemeClr>
                </a:solidFill>
                <a:latin typeface="Raleway" panose="020B0003030101060003" pitchFamily="34" charset="0"/>
              </a:defRPr>
            </a:lvl1pPr>
          </a:lstStyle>
          <a:p>
            <a:pPr lvl="0"/>
            <a:r>
              <a:rPr lang="nl-NL" dirty="0"/>
              <a:t>Klik om stijl te bewerken</a:t>
            </a:r>
          </a:p>
        </p:txBody>
      </p:sp>
      <p:sp>
        <p:nvSpPr>
          <p:cNvPr id="12" name="Tijdelijke aanduiding voor titel 1">
            <a:extLst>
              <a:ext uri="{FF2B5EF4-FFF2-40B4-BE49-F238E27FC236}">
                <a16:creationId xmlns:a16="http://schemas.microsoft.com/office/drawing/2014/main" id="{59E9F8EA-31A2-8540-8D96-523F6C913C50}"/>
              </a:ext>
            </a:extLst>
          </p:cNvPr>
          <p:cNvSpPr>
            <a:spLocks noGrp="1"/>
          </p:cNvSpPr>
          <p:nvPr>
            <p:ph type="title"/>
          </p:nvPr>
        </p:nvSpPr>
        <p:spPr>
          <a:xfrm>
            <a:off x="731823" y="194747"/>
            <a:ext cx="7200000" cy="353085"/>
          </a:xfrm>
          <a:prstGeom prst="rect">
            <a:avLst/>
          </a:prstGeom>
        </p:spPr>
        <p:txBody>
          <a:bodyPr vert="horz" lIns="91440" tIns="0" rIns="90000" bIns="0" rtlCol="0" anchor="b">
            <a:noAutofit/>
          </a:bodyPr>
          <a:lstStyle/>
          <a:p>
            <a:r>
              <a:rPr lang="en-GB"/>
              <a:t>Click to edit Master title style</a:t>
            </a:r>
            <a:endParaRPr lang="nl-NL" dirty="0"/>
          </a:p>
        </p:txBody>
      </p:sp>
      <p:sp>
        <p:nvSpPr>
          <p:cNvPr id="7" name="Tijdelijke aanduiding voor tekst 6">
            <a:extLst>
              <a:ext uri="{FF2B5EF4-FFF2-40B4-BE49-F238E27FC236}">
                <a16:creationId xmlns:a16="http://schemas.microsoft.com/office/drawing/2014/main" id="{3D0F622A-F37C-3541-80DB-79F83EC3BA73}"/>
              </a:ext>
            </a:extLst>
          </p:cNvPr>
          <p:cNvSpPr>
            <a:spLocks noGrp="1"/>
          </p:cNvSpPr>
          <p:nvPr>
            <p:ph type="body" sz="quarter" idx="14"/>
          </p:nvPr>
        </p:nvSpPr>
        <p:spPr>
          <a:xfrm>
            <a:off x="695323" y="1412872"/>
            <a:ext cx="7200000" cy="4896000"/>
          </a:xfrm>
        </p:spPr>
        <p:txBody>
          <a:bodyPr lIns="90000" rIns="90000" numCol="1" spcCol="720000">
            <a:noAutofit/>
          </a:bodyPr>
          <a:lstStyle>
            <a:lvl1pPr marL="342900"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79425"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617537"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742950" indent="-342900">
              <a:defRPr lang="nl-NL" sz="1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881062" indent="-342900">
              <a:defRPr lang="nl-NL" sz="1400" kern="1200" dirty="0">
                <a:solidFill>
                  <a:schemeClr val="tx1"/>
                </a:solidFill>
                <a:latin typeface="Tahoma" panose="020B0604030504040204" pitchFamily="34" charset="0"/>
                <a:ea typeface="Tahoma" panose="020B0604030504040204" pitchFamily="34" charset="0"/>
                <a:cs typeface="Tahoma" panose="020B0604030504040204" pitchFamily="34" charset="0"/>
              </a:defRPr>
            </a:lvl5pPr>
          </a:lstStyle>
          <a:p>
            <a:pPr marL="136525" lvl="0"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Click to edit Master text styles</a:t>
            </a:r>
          </a:p>
          <a:p>
            <a:pPr marL="136525" lvl="1"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Second level</a:t>
            </a:r>
          </a:p>
          <a:p>
            <a:pPr marL="136525" lvl="2"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Third level</a:t>
            </a:r>
          </a:p>
          <a:p>
            <a:pPr marL="136525" lvl="3"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Fourth level</a:t>
            </a:r>
          </a:p>
          <a:p>
            <a:pPr marL="136525" lvl="4" indent="-136525" algn="l" defTabSz="914354" rtl="0" eaLnBrk="1" latinLnBrk="0" hangingPunct="1">
              <a:lnSpc>
                <a:spcPct val="110000"/>
              </a:lnSpc>
              <a:spcBef>
                <a:spcPts val="800"/>
              </a:spcBef>
              <a:spcAft>
                <a:spcPts val="0"/>
              </a:spcAft>
              <a:buFont typeface="Arial" panose="020B0604020202020204" pitchFamily="34" charset="0"/>
              <a:buChar char="•"/>
              <a:tabLst/>
            </a:pPr>
            <a:r>
              <a:rPr lang="en-GB"/>
              <a:t>Fifth level</a:t>
            </a:r>
            <a:endParaRPr lang="nl-NL" dirty="0"/>
          </a:p>
        </p:txBody>
      </p:sp>
      <p:sp>
        <p:nvSpPr>
          <p:cNvPr id="8" name="Rechthoek 7">
            <a:extLst>
              <a:ext uri="{FF2B5EF4-FFF2-40B4-BE49-F238E27FC236}">
                <a16:creationId xmlns:a16="http://schemas.microsoft.com/office/drawing/2014/main" id="{CFC48C26-089E-7C48-9D70-BC34239BCAB7}"/>
              </a:ext>
            </a:extLst>
          </p:cNvPr>
          <p:cNvSpPr/>
          <p:nvPr/>
        </p:nvSpPr>
        <p:spPr>
          <a:xfrm>
            <a:off x="8592000" y="0"/>
            <a:ext cx="3600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99537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2F87847-1EE3-E440-B0FE-DDA76C782AD9}"/>
              </a:ext>
            </a:extLst>
          </p:cNvPr>
          <p:cNvSpPr>
            <a:spLocks noGrp="1"/>
          </p:cNvSpPr>
          <p:nvPr>
            <p:ph type="title"/>
          </p:nvPr>
        </p:nvSpPr>
        <p:spPr>
          <a:xfrm>
            <a:off x="696000" y="189000"/>
            <a:ext cx="10800000" cy="360000"/>
          </a:xfrm>
          <a:prstGeom prst="rect">
            <a:avLst/>
          </a:prstGeom>
        </p:spPr>
        <p:txBody>
          <a:bodyPr vert="horz" lIns="91440" tIns="0" rIns="91440" bIns="0" rtlCol="0" anchor="b">
            <a:norm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F4F4598F-E79A-AB4C-8631-223AD3BDC749}"/>
              </a:ext>
            </a:extLst>
          </p:cNvPr>
          <p:cNvSpPr>
            <a:spLocks noGrp="1"/>
          </p:cNvSpPr>
          <p:nvPr>
            <p:ph type="body" idx="1"/>
          </p:nvPr>
        </p:nvSpPr>
        <p:spPr>
          <a:xfrm>
            <a:off x="696000" y="1413164"/>
            <a:ext cx="10800000" cy="4896000"/>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a:extLst>
              <a:ext uri="{FF2B5EF4-FFF2-40B4-BE49-F238E27FC236}">
                <a16:creationId xmlns:a16="http://schemas.microsoft.com/office/drawing/2014/main" id="{41C2B5B2-18EF-9848-B5F2-9C4D6196180D}"/>
              </a:ext>
            </a:extLst>
          </p:cNvPr>
          <p:cNvSpPr>
            <a:spLocks noGrp="1"/>
          </p:cNvSpPr>
          <p:nvPr>
            <p:ph type="dt" sz="half" idx="2"/>
          </p:nvPr>
        </p:nvSpPr>
        <p:spPr>
          <a:xfrm>
            <a:off x="731807" y="6308727"/>
            <a:ext cx="1803552" cy="354531"/>
          </a:xfrm>
          <a:prstGeom prst="rect">
            <a:avLst/>
          </a:prstGeom>
        </p:spPr>
        <p:txBody>
          <a:bodyPr vert="horz" lIns="91440" tIns="45720" rIns="91440" bIns="45720" rtlCol="0" anchor="b"/>
          <a:lstStyle>
            <a:lvl1pPr algn="l">
              <a:defRPr sz="1200" b="0" i="0">
                <a:solidFill>
                  <a:schemeClr val="tx1">
                    <a:lumMod val="25000"/>
                    <a:lumOff val="75000"/>
                  </a:schemeClr>
                </a:solidFill>
                <a:latin typeface="Tahoma" panose="020B0604030504040204" pitchFamily="34" charset="0"/>
                <a:ea typeface="Tahoma" panose="020B0604030504040204" pitchFamily="34" charset="0"/>
                <a:cs typeface="Tahoma" panose="020B0604030504040204" pitchFamily="34" charset="0"/>
              </a:defRPr>
            </a:lvl1pPr>
          </a:lstStyle>
          <a:p>
            <a:fld id="{6AF2AC9D-C5FF-2D46-9B45-C7E8DB635B4E}" type="datetime1">
              <a:rPr lang="nl-NL" smtClean="0"/>
              <a:t>14-12-2022</a:t>
            </a:fld>
            <a:endParaRPr lang="nl-NL"/>
          </a:p>
        </p:txBody>
      </p:sp>
      <p:sp>
        <p:nvSpPr>
          <p:cNvPr id="5" name="Tijdelijke aanduiding voor voettekst 4">
            <a:extLst>
              <a:ext uri="{FF2B5EF4-FFF2-40B4-BE49-F238E27FC236}">
                <a16:creationId xmlns:a16="http://schemas.microsoft.com/office/drawing/2014/main" id="{3AB24EC0-1E56-BB41-8532-99FABF911323}"/>
              </a:ext>
            </a:extLst>
          </p:cNvPr>
          <p:cNvSpPr>
            <a:spLocks noGrp="1"/>
          </p:cNvSpPr>
          <p:nvPr>
            <p:ph type="ftr" sz="quarter" idx="3"/>
          </p:nvPr>
        </p:nvSpPr>
        <p:spPr>
          <a:xfrm>
            <a:off x="2535383" y="6308727"/>
            <a:ext cx="8132595" cy="354531"/>
          </a:xfrm>
          <a:prstGeom prst="rect">
            <a:avLst/>
          </a:prstGeom>
        </p:spPr>
        <p:txBody>
          <a:bodyPr vert="horz" lIns="91440" tIns="45720" rIns="91440" bIns="45720" rtlCol="0" anchor="b"/>
          <a:lstStyle>
            <a:lvl1pPr algn="r">
              <a:defRPr sz="1200" b="0" i="0">
                <a:solidFill>
                  <a:schemeClr val="tx1">
                    <a:lumMod val="25000"/>
                    <a:lumOff val="7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nl-NL"/>
          </a:p>
        </p:txBody>
      </p:sp>
      <p:sp>
        <p:nvSpPr>
          <p:cNvPr id="6" name="Tijdelijke aanduiding voor dianummer 5">
            <a:extLst>
              <a:ext uri="{FF2B5EF4-FFF2-40B4-BE49-F238E27FC236}">
                <a16:creationId xmlns:a16="http://schemas.microsoft.com/office/drawing/2014/main" id="{8B6E9391-FDA7-AE4D-9DC7-5D67B9BBE02C}"/>
              </a:ext>
            </a:extLst>
          </p:cNvPr>
          <p:cNvSpPr>
            <a:spLocks noGrp="1"/>
          </p:cNvSpPr>
          <p:nvPr>
            <p:ph type="sldNum" sz="quarter" idx="4"/>
          </p:nvPr>
        </p:nvSpPr>
        <p:spPr>
          <a:xfrm>
            <a:off x="10668003" y="6303965"/>
            <a:ext cx="792136" cy="359293"/>
          </a:xfrm>
          <a:prstGeom prst="rect">
            <a:avLst/>
          </a:prstGeom>
        </p:spPr>
        <p:txBody>
          <a:bodyPr vert="horz" lIns="91440" tIns="45720" rIns="91440" bIns="45720" rtlCol="0" anchor="b"/>
          <a:lstStyle>
            <a:lvl1pPr algn="r">
              <a:defRPr sz="1200" b="0" i="0">
                <a:solidFill>
                  <a:schemeClr val="tx1">
                    <a:lumMod val="25000"/>
                    <a:lumOff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0CB307B-241F-E341-B03A-1599FAAA4D21}" type="slidenum">
              <a:rPr lang="nl-NL" smtClean="0"/>
              <a:t>‹nr.›</a:t>
            </a:fld>
            <a:endParaRPr lang="nl-NL"/>
          </a:p>
        </p:txBody>
      </p:sp>
    </p:spTree>
    <p:extLst>
      <p:ext uri="{BB962C8B-B14F-4D97-AF65-F5344CB8AC3E}">
        <p14:creationId xmlns:p14="http://schemas.microsoft.com/office/powerpoint/2010/main" val="1492548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hf hdr="0" ftr="0" dt="0"/>
  <p:txStyles>
    <p:titleStyle>
      <a:lvl1pPr algn="l" defTabSz="914354" rtl="0" eaLnBrk="1" latinLnBrk="0" hangingPunct="1">
        <a:lnSpc>
          <a:spcPct val="90000"/>
        </a:lnSpc>
        <a:spcBef>
          <a:spcPct val="0"/>
        </a:spcBef>
        <a:buNone/>
        <a:defRPr sz="2000" b="1" i="0" kern="1200" cap="all" baseline="0">
          <a:solidFill>
            <a:schemeClr val="accent2"/>
          </a:solidFill>
          <a:latin typeface="Raleway-Heavy" panose="020B0003030101060003" pitchFamily="34" charset="0"/>
          <a:ea typeface="Tahoma" panose="020B0604030504040204" pitchFamily="34" charset="0"/>
          <a:cs typeface="Tahoma" panose="020B0604030504040204" pitchFamily="34" charset="0"/>
        </a:defRPr>
      </a:lvl1pPr>
    </p:titleStyle>
    <p:bodyStyle>
      <a:lvl1pPr marL="190500" indent="-177800" algn="l" defTabSz="914354" rtl="0" eaLnBrk="1" latinLnBrk="0" hangingPunct="1">
        <a:lnSpc>
          <a:spcPct val="110000"/>
        </a:lnSpc>
        <a:spcBef>
          <a:spcPts val="1000"/>
        </a:spcBef>
        <a:buFont typeface="Arial" panose="020B0604020202020204" pitchFamily="34" charset="0"/>
        <a:buChar char="•"/>
        <a:tabLst/>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368300" indent="-177800" algn="l" defTabSz="914354" rtl="0" eaLnBrk="1" latinLnBrk="0" hangingPunct="1">
        <a:lnSpc>
          <a:spcPct val="110000"/>
        </a:lnSpc>
        <a:spcBef>
          <a:spcPts val="500"/>
        </a:spcBef>
        <a:buFont typeface="Arial" panose="020B0604020202020204" pitchFamily="34" charset="0"/>
        <a:buChar char="•"/>
        <a:tabLst/>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546100" indent="-177800" algn="l" defTabSz="914354" rtl="0" eaLnBrk="1" latinLnBrk="0" hangingPunct="1">
        <a:lnSpc>
          <a:spcPct val="110000"/>
        </a:lnSpc>
        <a:spcBef>
          <a:spcPts val="500"/>
        </a:spcBef>
        <a:buFont typeface="Arial" panose="020B0604020202020204" pitchFamily="34" charset="0"/>
        <a:buChar char="•"/>
        <a:tabLst/>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722313" indent="-176213" algn="l" defTabSz="914354" rtl="0" eaLnBrk="1" latinLnBrk="0" hangingPunct="1">
        <a:lnSpc>
          <a:spcPct val="110000"/>
        </a:lnSpc>
        <a:spcBef>
          <a:spcPts val="500"/>
        </a:spcBef>
        <a:buFont typeface="Arial" panose="020B0604020202020204" pitchFamily="34" charset="0"/>
        <a:buChar char="•"/>
        <a:tabLst/>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900113" indent="-177800" algn="l" defTabSz="914354" rtl="0" eaLnBrk="1" latinLnBrk="0" hangingPunct="1">
        <a:lnSpc>
          <a:spcPct val="110000"/>
        </a:lnSpc>
        <a:spcBef>
          <a:spcPts val="500"/>
        </a:spcBef>
        <a:buFont typeface="Arial" panose="020B0604020202020204" pitchFamily="34" charset="0"/>
        <a:buChar char="•"/>
        <a:tabLst/>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4067">
          <p15:clr>
            <a:srgbClr val="F26B43"/>
          </p15:clr>
        </p15:guide>
        <p15:guide id="4" pos="3613">
          <p15:clr>
            <a:srgbClr val="F26B43"/>
          </p15:clr>
        </p15:guide>
        <p15:guide id="5" pos="7243">
          <p15:clr>
            <a:srgbClr val="F26B43"/>
          </p15:clr>
        </p15:guide>
        <p15:guide id="6" pos="439">
          <p15:clr>
            <a:srgbClr val="F26B43"/>
          </p15:clr>
        </p15:guide>
        <p15:guide id="7" orient="horz" pos="3974">
          <p15:clr>
            <a:srgbClr val="F26B43"/>
          </p15:clr>
        </p15:guide>
        <p15:guide id="8" orient="horz" pos="4201">
          <p15:clr>
            <a:srgbClr val="F26B43"/>
          </p15:clr>
        </p15:guide>
        <p15:guide id="9" orient="horz" pos="89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offshorewindinnovationhub.com/about-roadmaps/" TargetMode="External"/><Relationship Id="rId2" Type="http://schemas.openxmlformats.org/officeDocument/2006/relationships/hyperlink" Target="https://www.iea.org/data-and-statistics/data-tools/etp-clean-energy-technology-guide"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32377-8BA0-A23D-8E41-D31FF4DEF5A3}"/>
              </a:ext>
            </a:extLst>
          </p:cNvPr>
          <p:cNvSpPr>
            <a:spLocks noGrp="1"/>
          </p:cNvSpPr>
          <p:nvPr>
            <p:ph type="ctrTitle"/>
          </p:nvPr>
        </p:nvSpPr>
        <p:spPr>
          <a:xfrm>
            <a:off x="0" y="2179529"/>
            <a:ext cx="12192000" cy="1249473"/>
          </a:xfrm>
        </p:spPr>
        <p:txBody>
          <a:bodyPr>
            <a:normAutofit fontScale="90000"/>
          </a:bodyPr>
          <a:lstStyle/>
          <a:p>
            <a:r>
              <a:rPr lang="en-GB" dirty="0"/>
              <a:t>Chemistry for critical raw materials in the Energy Transition</a:t>
            </a:r>
          </a:p>
        </p:txBody>
      </p:sp>
      <p:sp>
        <p:nvSpPr>
          <p:cNvPr id="3" name="Subtitle 2">
            <a:extLst>
              <a:ext uri="{FF2B5EF4-FFF2-40B4-BE49-F238E27FC236}">
                <a16:creationId xmlns:a16="http://schemas.microsoft.com/office/drawing/2014/main" id="{15BB709F-CEAC-E91F-061F-3BC2A85D4398}"/>
              </a:ext>
            </a:extLst>
          </p:cNvPr>
          <p:cNvSpPr>
            <a:spLocks noGrp="1"/>
          </p:cNvSpPr>
          <p:nvPr>
            <p:ph type="subTitle" idx="1"/>
          </p:nvPr>
        </p:nvSpPr>
        <p:spPr/>
        <p:txBody>
          <a:bodyPr/>
          <a:lstStyle/>
          <a:p>
            <a:r>
              <a:rPr lang="en-GB" dirty="0"/>
              <a:t>Quickscan – final results</a:t>
            </a:r>
          </a:p>
        </p:txBody>
      </p:sp>
      <p:sp>
        <p:nvSpPr>
          <p:cNvPr id="6" name="Text Placeholder 5">
            <a:extLst>
              <a:ext uri="{FF2B5EF4-FFF2-40B4-BE49-F238E27FC236}">
                <a16:creationId xmlns:a16="http://schemas.microsoft.com/office/drawing/2014/main" id="{651C473D-FD0D-D3CD-CF74-535E967F1E80}"/>
              </a:ext>
            </a:extLst>
          </p:cNvPr>
          <p:cNvSpPr>
            <a:spLocks noGrp="1"/>
          </p:cNvSpPr>
          <p:nvPr>
            <p:ph type="body" sz="quarter" idx="10"/>
          </p:nvPr>
        </p:nvSpPr>
        <p:spPr>
          <a:xfrm>
            <a:off x="6096000" y="5767548"/>
            <a:ext cx="5400675" cy="337528"/>
          </a:xfrm>
        </p:spPr>
        <p:txBody>
          <a:bodyPr/>
          <a:lstStyle/>
          <a:p>
            <a:r>
              <a:rPr lang="en-GB" dirty="0"/>
              <a:t>Final report - 14 December 2022</a:t>
            </a:r>
          </a:p>
        </p:txBody>
      </p:sp>
    </p:spTree>
    <p:extLst>
      <p:ext uri="{BB962C8B-B14F-4D97-AF65-F5344CB8AC3E}">
        <p14:creationId xmlns:p14="http://schemas.microsoft.com/office/powerpoint/2010/main" val="109207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B73654-91FF-15D8-3DE4-658E1C1AF888}"/>
              </a:ext>
            </a:extLst>
          </p:cNvPr>
          <p:cNvSpPr>
            <a:spLocks noGrp="1"/>
          </p:cNvSpPr>
          <p:nvPr>
            <p:ph type="body" sz="quarter" idx="13"/>
          </p:nvPr>
        </p:nvSpPr>
        <p:spPr/>
        <p:txBody>
          <a:bodyPr/>
          <a:lstStyle/>
          <a:p>
            <a:r>
              <a:rPr lang="en-GB" dirty="0"/>
              <a:t>Chemical innovations can offer solutions at various points in the value chains (colours correspond to next sheet).</a:t>
            </a:r>
          </a:p>
        </p:txBody>
      </p:sp>
      <p:sp>
        <p:nvSpPr>
          <p:cNvPr id="4" name="Title 3">
            <a:extLst>
              <a:ext uri="{FF2B5EF4-FFF2-40B4-BE49-F238E27FC236}">
                <a16:creationId xmlns:a16="http://schemas.microsoft.com/office/drawing/2014/main" id="{9D9D9D02-0EE4-49A7-F653-F0856AF5F9F5}"/>
              </a:ext>
            </a:extLst>
          </p:cNvPr>
          <p:cNvSpPr>
            <a:spLocks noGrp="1"/>
          </p:cNvSpPr>
          <p:nvPr>
            <p:ph type="title"/>
          </p:nvPr>
        </p:nvSpPr>
        <p:spPr/>
        <p:txBody>
          <a:bodyPr/>
          <a:lstStyle/>
          <a:p>
            <a:r>
              <a:rPr lang="en-GB" dirty="0"/>
              <a:t>Solutions (2): in the value chain</a:t>
            </a:r>
          </a:p>
        </p:txBody>
      </p:sp>
      <p:sp>
        <p:nvSpPr>
          <p:cNvPr id="56" name="Rectangle 55">
            <a:extLst>
              <a:ext uri="{FF2B5EF4-FFF2-40B4-BE49-F238E27FC236}">
                <a16:creationId xmlns:a16="http://schemas.microsoft.com/office/drawing/2014/main" id="{D686CAEE-71B7-8226-A1B5-B2B7FBC3C41E}"/>
              </a:ext>
            </a:extLst>
          </p:cNvPr>
          <p:cNvSpPr/>
          <p:nvPr/>
        </p:nvSpPr>
        <p:spPr>
          <a:xfrm>
            <a:off x="839657" y="2801843"/>
            <a:ext cx="9549214" cy="843128"/>
          </a:xfrm>
          <a:prstGeom prst="rect">
            <a:avLst/>
          </a:prstGeom>
          <a:noFill/>
        </p:spPr>
      </p:sp>
      <p:sp>
        <p:nvSpPr>
          <p:cNvPr id="57" name="Freeform 56">
            <a:extLst>
              <a:ext uri="{FF2B5EF4-FFF2-40B4-BE49-F238E27FC236}">
                <a16:creationId xmlns:a16="http://schemas.microsoft.com/office/drawing/2014/main" id="{576B5032-613D-74D9-AE5D-4D55EDA7A3DA}"/>
              </a:ext>
            </a:extLst>
          </p:cNvPr>
          <p:cNvSpPr/>
          <p:nvPr/>
        </p:nvSpPr>
        <p:spPr>
          <a:xfrm>
            <a:off x="839657" y="2831740"/>
            <a:ext cx="1193651" cy="783333"/>
          </a:xfrm>
          <a:custGeom>
            <a:avLst/>
            <a:gdLst>
              <a:gd name="connsiteX0" fmla="*/ 0 w 1193651"/>
              <a:gd name="connsiteY0" fmla="*/ 78333 h 783333"/>
              <a:gd name="connsiteX1" fmla="*/ 78333 w 1193651"/>
              <a:gd name="connsiteY1" fmla="*/ 0 h 783333"/>
              <a:gd name="connsiteX2" fmla="*/ 1115318 w 1193651"/>
              <a:gd name="connsiteY2" fmla="*/ 0 h 783333"/>
              <a:gd name="connsiteX3" fmla="*/ 1193651 w 1193651"/>
              <a:gd name="connsiteY3" fmla="*/ 78333 h 783333"/>
              <a:gd name="connsiteX4" fmla="*/ 1193651 w 1193651"/>
              <a:gd name="connsiteY4" fmla="*/ 705000 h 783333"/>
              <a:gd name="connsiteX5" fmla="*/ 1115318 w 1193651"/>
              <a:gd name="connsiteY5" fmla="*/ 783333 h 783333"/>
              <a:gd name="connsiteX6" fmla="*/ 78333 w 1193651"/>
              <a:gd name="connsiteY6" fmla="*/ 783333 h 783333"/>
              <a:gd name="connsiteX7" fmla="*/ 0 w 1193651"/>
              <a:gd name="connsiteY7" fmla="*/ 705000 h 783333"/>
              <a:gd name="connsiteX8" fmla="*/ 0 w 1193651"/>
              <a:gd name="connsiteY8" fmla="*/ 78333 h 7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3651" h="783333">
                <a:moveTo>
                  <a:pt x="0" y="78333"/>
                </a:moveTo>
                <a:cubicBezTo>
                  <a:pt x="0" y="35071"/>
                  <a:pt x="35071" y="0"/>
                  <a:pt x="78333" y="0"/>
                </a:cubicBezTo>
                <a:lnTo>
                  <a:pt x="1115318" y="0"/>
                </a:lnTo>
                <a:cubicBezTo>
                  <a:pt x="1158580" y="0"/>
                  <a:pt x="1193651" y="35071"/>
                  <a:pt x="1193651" y="78333"/>
                </a:cubicBezTo>
                <a:lnTo>
                  <a:pt x="1193651" y="705000"/>
                </a:lnTo>
                <a:cubicBezTo>
                  <a:pt x="1193651" y="748262"/>
                  <a:pt x="1158580" y="783333"/>
                  <a:pt x="1115318" y="783333"/>
                </a:cubicBezTo>
                <a:lnTo>
                  <a:pt x="78333" y="783333"/>
                </a:lnTo>
                <a:cubicBezTo>
                  <a:pt x="35071" y="783333"/>
                  <a:pt x="0" y="748262"/>
                  <a:pt x="0" y="705000"/>
                </a:cubicBezTo>
                <a:lnTo>
                  <a:pt x="0" y="78333"/>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93" tIns="80093" rIns="80093" bIns="80093" numCol="1" spcCol="1270" anchor="ctr" anchorCtr="0">
            <a:noAutofit/>
          </a:bodyPr>
          <a:lstStyle/>
          <a:p>
            <a:pPr marL="0" lvl="0" indent="0" algn="ctr" defTabSz="666750">
              <a:lnSpc>
                <a:spcPct val="90000"/>
              </a:lnSpc>
              <a:spcBef>
                <a:spcPct val="0"/>
              </a:spcBef>
              <a:spcAft>
                <a:spcPct val="35000"/>
              </a:spcAft>
              <a:buNone/>
            </a:pPr>
            <a:r>
              <a:rPr lang="en-GB" sz="1500" b="0" kern="1200" dirty="0"/>
              <a:t>Extraction</a:t>
            </a:r>
          </a:p>
        </p:txBody>
      </p:sp>
      <p:sp>
        <p:nvSpPr>
          <p:cNvPr id="58" name="Freeform 57">
            <a:extLst>
              <a:ext uri="{FF2B5EF4-FFF2-40B4-BE49-F238E27FC236}">
                <a16:creationId xmlns:a16="http://schemas.microsoft.com/office/drawing/2014/main" id="{4C72631F-8641-E030-16A8-4CB392C57273}"/>
              </a:ext>
            </a:extLst>
          </p:cNvPr>
          <p:cNvSpPr/>
          <p:nvPr/>
        </p:nvSpPr>
        <p:spPr>
          <a:xfrm>
            <a:off x="2152673" y="3075394"/>
            <a:ext cx="253054" cy="296025"/>
          </a:xfrm>
          <a:custGeom>
            <a:avLst/>
            <a:gdLst>
              <a:gd name="connsiteX0" fmla="*/ 0 w 253054"/>
              <a:gd name="connsiteY0" fmla="*/ 59205 h 296025"/>
              <a:gd name="connsiteX1" fmla="*/ 126527 w 253054"/>
              <a:gd name="connsiteY1" fmla="*/ 59205 h 296025"/>
              <a:gd name="connsiteX2" fmla="*/ 126527 w 253054"/>
              <a:gd name="connsiteY2" fmla="*/ 0 h 296025"/>
              <a:gd name="connsiteX3" fmla="*/ 253054 w 253054"/>
              <a:gd name="connsiteY3" fmla="*/ 148013 h 296025"/>
              <a:gd name="connsiteX4" fmla="*/ 126527 w 253054"/>
              <a:gd name="connsiteY4" fmla="*/ 296025 h 296025"/>
              <a:gd name="connsiteX5" fmla="*/ 126527 w 253054"/>
              <a:gd name="connsiteY5" fmla="*/ 236820 h 296025"/>
              <a:gd name="connsiteX6" fmla="*/ 0 w 253054"/>
              <a:gd name="connsiteY6" fmla="*/ 236820 h 296025"/>
              <a:gd name="connsiteX7" fmla="*/ 0 w 253054"/>
              <a:gd name="connsiteY7" fmla="*/ 59205 h 296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3054" h="296025">
                <a:moveTo>
                  <a:pt x="0" y="59205"/>
                </a:moveTo>
                <a:lnTo>
                  <a:pt x="126527" y="59205"/>
                </a:lnTo>
                <a:lnTo>
                  <a:pt x="126527" y="0"/>
                </a:lnTo>
                <a:lnTo>
                  <a:pt x="253054" y="148013"/>
                </a:lnTo>
                <a:lnTo>
                  <a:pt x="126527" y="296025"/>
                </a:lnTo>
                <a:lnTo>
                  <a:pt x="126527" y="236820"/>
                </a:lnTo>
                <a:lnTo>
                  <a:pt x="0" y="236820"/>
                </a:lnTo>
                <a:lnTo>
                  <a:pt x="0" y="5920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9205" rIns="75916" bIns="59205" numCol="1" spcCol="1270" anchor="ctr" anchorCtr="0">
            <a:noAutofit/>
          </a:bodyPr>
          <a:lstStyle/>
          <a:p>
            <a:pPr marL="0" lvl="0" indent="0" algn="ctr" defTabSz="533400">
              <a:lnSpc>
                <a:spcPct val="90000"/>
              </a:lnSpc>
              <a:spcBef>
                <a:spcPct val="0"/>
              </a:spcBef>
              <a:spcAft>
                <a:spcPct val="35000"/>
              </a:spcAft>
              <a:buNone/>
            </a:pPr>
            <a:endParaRPr lang="en-GB" sz="1200" b="0" kern="1200"/>
          </a:p>
        </p:txBody>
      </p:sp>
      <p:sp>
        <p:nvSpPr>
          <p:cNvPr id="59" name="Freeform 58">
            <a:extLst>
              <a:ext uri="{FF2B5EF4-FFF2-40B4-BE49-F238E27FC236}">
                <a16:creationId xmlns:a16="http://schemas.microsoft.com/office/drawing/2014/main" id="{F500B33C-215A-5A61-9177-58ADFAE1D97A}"/>
              </a:ext>
            </a:extLst>
          </p:cNvPr>
          <p:cNvSpPr/>
          <p:nvPr/>
        </p:nvSpPr>
        <p:spPr>
          <a:xfrm>
            <a:off x="2510769" y="2831740"/>
            <a:ext cx="1193651" cy="783333"/>
          </a:xfrm>
          <a:custGeom>
            <a:avLst/>
            <a:gdLst>
              <a:gd name="connsiteX0" fmla="*/ 0 w 1193651"/>
              <a:gd name="connsiteY0" fmla="*/ 78333 h 783333"/>
              <a:gd name="connsiteX1" fmla="*/ 78333 w 1193651"/>
              <a:gd name="connsiteY1" fmla="*/ 0 h 783333"/>
              <a:gd name="connsiteX2" fmla="*/ 1115318 w 1193651"/>
              <a:gd name="connsiteY2" fmla="*/ 0 h 783333"/>
              <a:gd name="connsiteX3" fmla="*/ 1193651 w 1193651"/>
              <a:gd name="connsiteY3" fmla="*/ 78333 h 783333"/>
              <a:gd name="connsiteX4" fmla="*/ 1193651 w 1193651"/>
              <a:gd name="connsiteY4" fmla="*/ 705000 h 783333"/>
              <a:gd name="connsiteX5" fmla="*/ 1115318 w 1193651"/>
              <a:gd name="connsiteY5" fmla="*/ 783333 h 783333"/>
              <a:gd name="connsiteX6" fmla="*/ 78333 w 1193651"/>
              <a:gd name="connsiteY6" fmla="*/ 783333 h 783333"/>
              <a:gd name="connsiteX7" fmla="*/ 0 w 1193651"/>
              <a:gd name="connsiteY7" fmla="*/ 705000 h 783333"/>
              <a:gd name="connsiteX8" fmla="*/ 0 w 1193651"/>
              <a:gd name="connsiteY8" fmla="*/ 78333 h 7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3651" h="783333">
                <a:moveTo>
                  <a:pt x="0" y="78333"/>
                </a:moveTo>
                <a:cubicBezTo>
                  <a:pt x="0" y="35071"/>
                  <a:pt x="35071" y="0"/>
                  <a:pt x="78333" y="0"/>
                </a:cubicBezTo>
                <a:lnTo>
                  <a:pt x="1115318" y="0"/>
                </a:lnTo>
                <a:cubicBezTo>
                  <a:pt x="1158580" y="0"/>
                  <a:pt x="1193651" y="35071"/>
                  <a:pt x="1193651" y="78333"/>
                </a:cubicBezTo>
                <a:lnTo>
                  <a:pt x="1193651" y="705000"/>
                </a:lnTo>
                <a:cubicBezTo>
                  <a:pt x="1193651" y="748262"/>
                  <a:pt x="1158580" y="783333"/>
                  <a:pt x="1115318" y="783333"/>
                </a:cubicBezTo>
                <a:lnTo>
                  <a:pt x="78333" y="783333"/>
                </a:lnTo>
                <a:cubicBezTo>
                  <a:pt x="35071" y="783333"/>
                  <a:pt x="0" y="748262"/>
                  <a:pt x="0" y="705000"/>
                </a:cubicBezTo>
                <a:lnTo>
                  <a:pt x="0" y="78333"/>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93" tIns="80093" rIns="80093" bIns="80093" numCol="1" spcCol="1270" anchor="ctr" anchorCtr="0">
            <a:noAutofit/>
          </a:bodyPr>
          <a:lstStyle/>
          <a:p>
            <a:pPr marL="0" lvl="0" indent="0" algn="ctr" defTabSz="666750">
              <a:lnSpc>
                <a:spcPct val="90000"/>
              </a:lnSpc>
              <a:spcBef>
                <a:spcPct val="0"/>
              </a:spcBef>
              <a:spcAft>
                <a:spcPct val="35000"/>
              </a:spcAft>
              <a:buNone/>
            </a:pPr>
            <a:r>
              <a:rPr lang="en-GB" sz="1500" b="0" kern="1200" dirty="0"/>
              <a:t>Refining</a:t>
            </a:r>
          </a:p>
        </p:txBody>
      </p:sp>
      <p:sp>
        <p:nvSpPr>
          <p:cNvPr id="60" name="Freeform 59">
            <a:extLst>
              <a:ext uri="{FF2B5EF4-FFF2-40B4-BE49-F238E27FC236}">
                <a16:creationId xmlns:a16="http://schemas.microsoft.com/office/drawing/2014/main" id="{45E98BC0-14FC-5DED-B03B-B12C6789CAFE}"/>
              </a:ext>
            </a:extLst>
          </p:cNvPr>
          <p:cNvSpPr/>
          <p:nvPr/>
        </p:nvSpPr>
        <p:spPr>
          <a:xfrm>
            <a:off x="3823786" y="3075394"/>
            <a:ext cx="253054" cy="296025"/>
          </a:xfrm>
          <a:custGeom>
            <a:avLst/>
            <a:gdLst>
              <a:gd name="connsiteX0" fmla="*/ 0 w 253054"/>
              <a:gd name="connsiteY0" fmla="*/ 59205 h 296025"/>
              <a:gd name="connsiteX1" fmla="*/ 126527 w 253054"/>
              <a:gd name="connsiteY1" fmla="*/ 59205 h 296025"/>
              <a:gd name="connsiteX2" fmla="*/ 126527 w 253054"/>
              <a:gd name="connsiteY2" fmla="*/ 0 h 296025"/>
              <a:gd name="connsiteX3" fmla="*/ 253054 w 253054"/>
              <a:gd name="connsiteY3" fmla="*/ 148013 h 296025"/>
              <a:gd name="connsiteX4" fmla="*/ 126527 w 253054"/>
              <a:gd name="connsiteY4" fmla="*/ 296025 h 296025"/>
              <a:gd name="connsiteX5" fmla="*/ 126527 w 253054"/>
              <a:gd name="connsiteY5" fmla="*/ 236820 h 296025"/>
              <a:gd name="connsiteX6" fmla="*/ 0 w 253054"/>
              <a:gd name="connsiteY6" fmla="*/ 236820 h 296025"/>
              <a:gd name="connsiteX7" fmla="*/ 0 w 253054"/>
              <a:gd name="connsiteY7" fmla="*/ 59205 h 296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3054" h="296025">
                <a:moveTo>
                  <a:pt x="0" y="59205"/>
                </a:moveTo>
                <a:lnTo>
                  <a:pt x="126527" y="59205"/>
                </a:lnTo>
                <a:lnTo>
                  <a:pt x="126527" y="0"/>
                </a:lnTo>
                <a:lnTo>
                  <a:pt x="253054" y="148013"/>
                </a:lnTo>
                <a:lnTo>
                  <a:pt x="126527" y="296025"/>
                </a:lnTo>
                <a:lnTo>
                  <a:pt x="126527" y="236820"/>
                </a:lnTo>
                <a:lnTo>
                  <a:pt x="0" y="236820"/>
                </a:lnTo>
                <a:lnTo>
                  <a:pt x="0" y="5920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9205" rIns="75916" bIns="59205" numCol="1" spcCol="1270" anchor="ctr" anchorCtr="0">
            <a:noAutofit/>
          </a:bodyPr>
          <a:lstStyle/>
          <a:p>
            <a:pPr marL="0" lvl="0" indent="0" algn="ctr" defTabSz="533400">
              <a:lnSpc>
                <a:spcPct val="90000"/>
              </a:lnSpc>
              <a:spcBef>
                <a:spcPct val="0"/>
              </a:spcBef>
              <a:spcAft>
                <a:spcPct val="35000"/>
              </a:spcAft>
              <a:buNone/>
            </a:pPr>
            <a:endParaRPr lang="en-GB" sz="1200" b="0" kern="1200"/>
          </a:p>
        </p:txBody>
      </p:sp>
      <p:sp>
        <p:nvSpPr>
          <p:cNvPr id="61" name="Freeform 60">
            <a:extLst>
              <a:ext uri="{FF2B5EF4-FFF2-40B4-BE49-F238E27FC236}">
                <a16:creationId xmlns:a16="http://schemas.microsoft.com/office/drawing/2014/main" id="{54C4D4F8-CB6E-7428-8C9E-6FC5A1F4E49B}"/>
              </a:ext>
            </a:extLst>
          </p:cNvPr>
          <p:cNvSpPr/>
          <p:nvPr/>
        </p:nvSpPr>
        <p:spPr>
          <a:xfrm>
            <a:off x="4181881" y="2831740"/>
            <a:ext cx="1193651" cy="783333"/>
          </a:xfrm>
          <a:custGeom>
            <a:avLst/>
            <a:gdLst>
              <a:gd name="connsiteX0" fmla="*/ 0 w 1193651"/>
              <a:gd name="connsiteY0" fmla="*/ 78333 h 783333"/>
              <a:gd name="connsiteX1" fmla="*/ 78333 w 1193651"/>
              <a:gd name="connsiteY1" fmla="*/ 0 h 783333"/>
              <a:gd name="connsiteX2" fmla="*/ 1115318 w 1193651"/>
              <a:gd name="connsiteY2" fmla="*/ 0 h 783333"/>
              <a:gd name="connsiteX3" fmla="*/ 1193651 w 1193651"/>
              <a:gd name="connsiteY3" fmla="*/ 78333 h 783333"/>
              <a:gd name="connsiteX4" fmla="*/ 1193651 w 1193651"/>
              <a:gd name="connsiteY4" fmla="*/ 705000 h 783333"/>
              <a:gd name="connsiteX5" fmla="*/ 1115318 w 1193651"/>
              <a:gd name="connsiteY5" fmla="*/ 783333 h 783333"/>
              <a:gd name="connsiteX6" fmla="*/ 78333 w 1193651"/>
              <a:gd name="connsiteY6" fmla="*/ 783333 h 783333"/>
              <a:gd name="connsiteX7" fmla="*/ 0 w 1193651"/>
              <a:gd name="connsiteY7" fmla="*/ 705000 h 783333"/>
              <a:gd name="connsiteX8" fmla="*/ 0 w 1193651"/>
              <a:gd name="connsiteY8" fmla="*/ 78333 h 7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3651" h="783333">
                <a:moveTo>
                  <a:pt x="0" y="78333"/>
                </a:moveTo>
                <a:cubicBezTo>
                  <a:pt x="0" y="35071"/>
                  <a:pt x="35071" y="0"/>
                  <a:pt x="78333" y="0"/>
                </a:cubicBezTo>
                <a:lnTo>
                  <a:pt x="1115318" y="0"/>
                </a:lnTo>
                <a:cubicBezTo>
                  <a:pt x="1158580" y="0"/>
                  <a:pt x="1193651" y="35071"/>
                  <a:pt x="1193651" y="78333"/>
                </a:cubicBezTo>
                <a:lnTo>
                  <a:pt x="1193651" y="705000"/>
                </a:lnTo>
                <a:cubicBezTo>
                  <a:pt x="1193651" y="748262"/>
                  <a:pt x="1158580" y="783333"/>
                  <a:pt x="1115318" y="783333"/>
                </a:cubicBezTo>
                <a:lnTo>
                  <a:pt x="78333" y="783333"/>
                </a:lnTo>
                <a:cubicBezTo>
                  <a:pt x="35071" y="783333"/>
                  <a:pt x="0" y="748262"/>
                  <a:pt x="0" y="705000"/>
                </a:cubicBezTo>
                <a:lnTo>
                  <a:pt x="0" y="78333"/>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93" tIns="80093" rIns="80093" bIns="80093" numCol="1" spcCol="1270" anchor="ctr" anchorCtr="0">
            <a:noAutofit/>
          </a:bodyPr>
          <a:lstStyle/>
          <a:p>
            <a:pPr marL="0" lvl="0" indent="0" algn="ctr" defTabSz="666750">
              <a:lnSpc>
                <a:spcPct val="90000"/>
              </a:lnSpc>
              <a:spcBef>
                <a:spcPct val="0"/>
              </a:spcBef>
              <a:spcAft>
                <a:spcPct val="35000"/>
              </a:spcAft>
              <a:buNone/>
            </a:pPr>
            <a:r>
              <a:rPr lang="en-GB" sz="1500" b="0" kern="1200" dirty="0"/>
              <a:t>Component manu-facturing</a:t>
            </a:r>
          </a:p>
        </p:txBody>
      </p:sp>
      <p:sp>
        <p:nvSpPr>
          <p:cNvPr id="62" name="Freeform 61">
            <a:extLst>
              <a:ext uri="{FF2B5EF4-FFF2-40B4-BE49-F238E27FC236}">
                <a16:creationId xmlns:a16="http://schemas.microsoft.com/office/drawing/2014/main" id="{0395389C-2CEA-787B-80FD-C10BBA769944}"/>
              </a:ext>
            </a:extLst>
          </p:cNvPr>
          <p:cNvSpPr/>
          <p:nvPr/>
        </p:nvSpPr>
        <p:spPr>
          <a:xfrm>
            <a:off x="5494898" y="3075394"/>
            <a:ext cx="253054" cy="296025"/>
          </a:xfrm>
          <a:custGeom>
            <a:avLst/>
            <a:gdLst>
              <a:gd name="connsiteX0" fmla="*/ 0 w 253054"/>
              <a:gd name="connsiteY0" fmla="*/ 59205 h 296025"/>
              <a:gd name="connsiteX1" fmla="*/ 126527 w 253054"/>
              <a:gd name="connsiteY1" fmla="*/ 59205 h 296025"/>
              <a:gd name="connsiteX2" fmla="*/ 126527 w 253054"/>
              <a:gd name="connsiteY2" fmla="*/ 0 h 296025"/>
              <a:gd name="connsiteX3" fmla="*/ 253054 w 253054"/>
              <a:gd name="connsiteY3" fmla="*/ 148013 h 296025"/>
              <a:gd name="connsiteX4" fmla="*/ 126527 w 253054"/>
              <a:gd name="connsiteY4" fmla="*/ 296025 h 296025"/>
              <a:gd name="connsiteX5" fmla="*/ 126527 w 253054"/>
              <a:gd name="connsiteY5" fmla="*/ 236820 h 296025"/>
              <a:gd name="connsiteX6" fmla="*/ 0 w 253054"/>
              <a:gd name="connsiteY6" fmla="*/ 236820 h 296025"/>
              <a:gd name="connsiteX7" fmla="*/ 0 w 253054"/>
              <a:gd name="connsiteY7" fmla="*/ 59205 h 296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3054" h="296025">
                <a:moveTo>
                  <a:pt x="0" y="59205"/>
                </a:moveTo>
                <a:lnTo>
                  <a:pt x="126527" y="59205"/>
                </a:lnTo>
                <a:lnTo>
                  <a:pt x="126527" y="0"/>
                </a:lnTo>
                <a:lnTo>
                  <a:pt x="253054" y="148013"/>
                </a:lnTo>
                <a:lnTo>
                  <a:pt x="126527" y="296025"/>
                </a:lnTo>
                <a:lnTo>
                  <a:pt x="126527" y="236820"/>
                </a:lnTo>
                <a:lnTo>
                  <a:pt x="0" y="236820"/>
                </a:lnTo>
                <a:lnTo>
                  <a:pt x="0" y="5920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9205" rIns="75916" bIns="59205" numCol="1" spcCol="1270" anchor="ctr" anchorCtr="0">
            <a:noAutofit/>
          </a:bodyPr>
          <a:lstStyle/>
          <a:p>
            <a:pPr marL="0" lvl="0" indent="0" algn="ctr" defTabSz="533400">
              <a:lnSpc>
                <a:spcPct val="90000"/>
              </a:lnSpc>
              <a:spcBef>
                <a:spcPct val="0"/>
              </a:spcBef>
              <a:spcAft>
                <a:spcPct val="35000"/>
              </a:spcAft>
              <a:buNone/>
            </a:pPr>
            <a:endParaRPr lang="en-GB" sz="1200" b="0" kern="1200"/>
          </a:p>
        </p:txBody>
      </p:sp>
      <p:sp>
        <p:nvSpPr>
          <p:cNvPr id="63" name="Freeform 62">
            <a:extLst>
              <a:ext uri="{FF2B5EF4-FFF2-40B4-BE49-F238E27FC236}">
                <a16:creationId xmlns:a16="http://schemas.microsoft.com/office/drawing/2014/main" id="{32A4B4E7-6D9B-536E-6931-0D2FEB74D1E8}"/>
              </a:ext>
            </a:extLst>
          </p:cNvPr>
          <p:cNvSpPr/>
          <p:nvPr/>
        </p:nvSpPr>
        <p:spPr>
          <a:xfrm>
            <a:off x="5852994" y="2831740"/>
            <a:ext cx="1193651" cy="783333"/>
          </a:xfrm>
          <a:custGeom>
            <a:avLst/>
            <a:gdLst>
              <a:gd name="connsiteX0" fmla="*/ 0 w 1193651"/>
              <a:gd name="connsiteY0" fmla="*/ 78333 h 783333"/>
              <a:gd name="connsiteX1" fmla="*/ 78333 w 1193651"/>
              <a:gd name="connsiteY1" fmla="*/ 0 h 783333"/>
              <a:gd name="connsiteX2" fmla="*/ 1115318 w 1193651"/>
              <a:gd name="connsiteY2" fmla="*/ 0 h 783333"/>
              <a:gd name="connsiteX3" fmla="*/ 1193651 w 1193651"/>
              <a:gd name="connsiteY3" fmla="*/ 78333 h 783333"/>
              <a:gd name="connsiteX4" fmla="*/ 1193651 w 1193651"/>
              <a:gd name="connsiteY4" fmla="*/ 705000 h 783333"/>
              <a:gd name="connsiteX5" fmla="*/ 1115318 w 1193651"/>
              <a:gd name="connsiteY5" fmla="*/ 783333 h 783333"/>
              <a:gd name="connsiteX6" fmla="*/ 78333 w 1193651"/>
              <a:gd name="connsiteY6" fmla="*/ 783333 h 783333"/>
              <a:gd name="connsiteX7" fmla="*/ 0 w 1193651"/>
              <a:gd name="connsiteY7" fmla="*/ 705000 h 783333"/>
              <a:gd name="connsiteX8" fmla="*/ 0 w 1193651"/>
              <a:gd name="connsiteY8" fmla="*/ 78333 h 7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3651" h="783333">
                <a:moveTo>
                  <a:pt x="0" y="78333"/>
                </a:moveTo>
                <a:cubicBezTo>
                  <a:pt x="0" y="35071"/>
                  <a:pt x="35071" y="0"/>
                  <a:pt x="78333" y="0"/>
                </a:cubicBezTo>
                <a:lnTo>
                  <a:pt x="1115318" y="0"/>
                </a:lnTo>
                <a:cubicBezTo>
                  <a:pt x="1158580" y="0"/>
                  <a:pt x="1193651" y="35071"/>
                  <a:pt x="1193651" y="78333"/>
                </a:cubicBezTo>
                <a:lnTo>
                  <a:pt x="1193651" y="705000"/>
                </a:lnTo>
                <a:cubicBezTo>
                  <a:pt x="1193651" y="748262"/>
                  <a:pt x="1158580" y="783333"/>
                  <a:pt x="1115318" y="783333"/>
                </a:cubicBezTo>
                <a:lnTo>
                  <a:pt x="78333" y="783333"/>
                </a:lnTo>
                <a:cubicBezTo>
                  <a:pt x="35071" y="783333"/>
                  <a:pt x="0" y="748262"/>
                  <a:pt x="0" y="705000"/>
                </a:cubicBezTo>
                <a:lnTo>
                  <a:pt x="0" y="78333"/>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93" tIns="80093" rIns="80093" bIns="80093" numCol="1" spcCol="1270" anchor="ctr" anchorCtr="0">
            <a:noAutofit/>
          </a:bodyPr>
          <a:lstStyle/>
          <a:p>
            <a:pPr marL="0" lvl="0" indent="0" algn="ctr" defTabSz="666750">
              <a:lnSpc>
                <a:spcPct val="90000"/>
              </a:lnSpc>
              <a:spcBef>
                <a:spcPct val="0"/>
              </a:spcBef>
              <a:spcAft>
                <a:spcPct val="35000"/>
              </a:spcAft>
              <a:buNone/>
            </a:pPr>
            <a:r>
              <a:rPr lang="en-GB" sz="1500" b="0" kern="1200" dirty="0"/>
              <a:t>Assembly</a:t>
            </a:r>
          </a:p>
        </p:txBody>
      </p:sp>
      <p:sp>
        <p:nvSpPr>
          <p:cNvPr id="64" name="Freeform 63">
            <a:extLst>
              <a:ext uri="{FF2B5EF4-FFF2-40B4-BE49-F238E27FC236}">
                <a16:creationId xmlns:a16="http://schemas.microsoft.com/office/drawing/2014/main" id="{FC15D0E0-63C7-7350-7DB3-73B73099B3BC}"/>
              </a:ext>
            </a:extLst>
          </p:cNvPr>
          <p:cNvSpPr/>
          <p:nvPr/>
        </p:nvSpPr>
        <p:spPr>
          <a:xfrm>
            <a:off x="7166011" y="3075394"/>
            <a:ext cx="253054" cy="296025"/>
          </a:xfrm>
          <a:custGeom>
            <a:avLst/>
            <a:gdLst>
              <a:gd name="connsiteX0" fmla="*/ 0 w 253054"/>
              <a:gd name="connsiteY0" fmla="*/ 59205 h 296025"/>
              <a:gd name="connsiteX1" fmla="*/ 126527 w 253054"/>
              <a:gd name="connsiteY1" fmla="*/ 59205 h 296025"/>
              <a:gd name="connsiteX2" fmla="*/ 126527 w 253054"/>
              <a:gd name="connsiteY2" fmla="*/ 0 h 296025"/>
              <a:gd name="connsiteX3" fmla="*/ 253054 w 253054"/>
              <a:gd name="connsiteY3" fmla="*/ 148013 h 296025"/>
              <a:gd name="connsiteX4" fmla="*/ 126527 w 253054"/>
              <a:gd name="connsiteY4" fmla="*/ 296025 h 296025"/>
              <a:gd name="connsiteX5" fmla="*/ 126527 w 253054"/>
              <a:gd name="connsiteY5" fmla="*/ 236820 h 296025"/>
              <a:gd name="connsiteX6" fmla="*/ 0 w 253054"/>
              <a:gd name="connsiteY6" fmla="*/ 236820 h 296025"/>
              <a:gd name="connsiteX7" fmla="*/ 0 w 253054"/>
              <a:gd name="connsiteY7" fmla="*/ 59205 h 296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3054" h="296025">
                <a:moveTo>
                  <a:pt x="0" y="59205"/>
                </a:moveTo>
                <a:lnTo>
                  <a:pt x="126527" y="59205"/>
                </a:lnTo>
                <a:lnTo>
                  <a:pt x="126527" y="0"/>
                </a:lnTo>
                <a:lnTo>
                  <a:pt x="253054" y="148013"/>
                </a:lnTo>
                <a:lnTo>
                  <a:pt x="126527" y="296025"/>
                </a:lnTo>
                <a:lnTo>
                  <a:pt x="126527" y="236820"/>
                </a:lnTo>
                <a:lnTo>
                  <a:pt x="0" y="236820"/>
                </a:lnTo>
                <a:lnTo>
                  <a:pt x="0" y="5920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9205" rIns="75916" bIns="59205" numCol="1" spcCol="1270" anchor="ctr" anchorCtr="0">
            <a:noAutofit/>
          </a:bodyPr>
          <a:lstStyle/>
          <a:p>
            <a:pPr marL="0" lvl="0" indent="0" algn="ctr" defTabSz="533400">
              <a:lnSpc>
                <a:spcPct val="90000"/>
              </a:lnSpc>
              <a:spcBef>
                <a:spcPct val="0"/>
              </a:spcBef>
              <a:spcAft>
                <a:spcPct val="35000"/>
              </a:spcAft>
              <a:buNone/>
            </a:pPr>
            <a:endParaRPr lang="en-GB" sz="1200" b="0" kern="1200"/>
          </a:p>
        </p:txBody>
      </p:sp>
      <p:sp>
        <p:nvSpPr>
          <p:cNvPr id="65" name="Freeform 64">
            <a:extLst>
              <a:ext uri="{FF2B5EF4-FFF2-40B4-BE49-F238E27FC236}">
                <a16:creationId xmlns:a16="http://schemas.microsoft.com/office/drawing/2014/main" id="{00EB1097-ED13-D768-3037-2B7F6AA0842E}"/>
              </a:ext>
            </a:extLst>
          </p:cNvPr>
          <p:cNvSpPr/>
          <p:nvPr/>
        </p:nvSpPr>
        <p:spPr>
          <a:xfrm>
            <a:off x="7524106" y="2831740"/>
            <a:ext cx="1193651" cy="783333"/>
          </a:xfrm>
          <a:custGeom>
            <a:avLst/>
            <a:gdLst>
              <a:gd name="connsiteX0" fmla="*/ 0 w 1193651"/>
              <a:gd name="connsiteY0" fmla="*/ 78333 h 783333"/>
              <a:gd name="connsiteX1" fmla="*/ 78333 w 1193651"/>
              <a:gd name="connsiteY1" fmla="*/ 0 h 783333"/>
              <a:gd name="connsiteX2" fmla="*/ 1115318 w 1193651"/>
              <a:gd name="connsiteY2" fmla="*/ 0 h 783333"/>
              <a:gd name="connsiteX3" fmla="*/ 1193651 w 1193651"/>
              <a:gd name="connsiteY3" fmla="*/ 78333 h 783333"/>
              <a:gd name="connsiteX4" fmla="*/ 1193651 w 1193651"/>
              <a:gd name="connsiteY4" fmla="*/ 705000 h 783333"/>
              <a:gd name="connsiteX5" fmla="*/ 1115318 w 1193651"/>
              <a:gd name="connsiteY5" fmla="*/ 783333 h 783333"/>
              <a:gd name="connsiteX6" fmla="*/ 78333 w 1193651"/>
              <a:gd name="connsiteY6" fmla="*/ 783333 h 783333"/>
              <a:gd name="connsiteX7" fmla="*/ 0 w 1193651"/>
              <a:gd name="connsiteY7" fmla="*/ 705000 h 783333"/>
              <a:gd name="connsiteX8" fmla="*/ 0 w 1193651"/>
              <a:gd name="connsiteY8" fmla="*/ 78333 h 7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3651" h="783333">
                <a:moveTo>
                  <a:pt x="0" y="78333"/>
                </a:moveTo>
                <a:cubicBezTo>
                  <a:pt x="0" y="35071"/>
                  <a:pt x="35071" y="0"/>
                  <a:pt x="78333" y="0"/>
                </a:cubicBezTo>
                <a:lnTo>
                  <a:pt x="1115318" y="0"/>
                </a:lnTo>
                <a:cubicBezTo>
                  <a:pt x="1158580" y="0"/>
                  <a:pt x="1193651" y="35071"/>
                  <a:pt x="1193651" y="78333"/>
                </a:cubicBezTo>
                <a:lnTo>
                  <a:pt x="1193651" y="705000"/>
                </a:lnTo>
                <a:cubicBezTo>
                  <a:pt x="1193651" y="748262"/>
                  <a:pt x="1158580" y="783333"/>
                  <a:pt x="1115318" y="783333"/>
                </a:cubicBezTo>
                <a:lnTo>
                  <a:pt x="78333" y="783333"/>
                </a:lnTo>
                <a:cubicBezTo>
                  <a:pt x="35071" y="783333"/>
                  <a:pt x="0" y="748262"/>
                  <a:pt x="0" y="705000"/>
                </a:cubicBezTo>
                <a:lnTo>
                  <a:pt x="0" y="78333"/>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93" tIns="80093" rIns="80093" bIns="80093" numCol="1" spcCol="1270" anchor="ctr" anchorCtr="0">
            <a:noAutofit/>
          </a:bodyPr>
          <a:lstStyle/>
          <a:p>
            <a:pPr marL="0" lvl="0" indent="0" algn="ctr" defTabSz="666750">
              <a:lnSpc>
                <a:spcPct val="90000"/>
              </a:lnSpc>
              <a:spcBef>
                <a:spcPct val="0"/>
              </a:spcBef>
              <a:spcAft>
                <a:spcPct val="35000"/>
              </a:spcAft>
              <a:buNone/>
            </a:pPr>
            <a:r>
              <a:rPr lang="en-GB" sz="1500" b="0" kern="1200" dirty="0"/>
              <a:t>Use</a:t>
            </a:r>
          </a:p>
        </p:txBody>
      </p:sp>
      <p:sp>
        <p:nvSpPr>
          <p:cNvPr id="66" name="Freeform 65">
            <a:extLst>
              <a:ext uri="{FF2B5EF4-FFF2-40B4-BE49-F238E27FC236}">
                <a16:creationId xmlns:a16="http://schemas.microsoft.com/office/drawing/2014/main" id="{F5D65456-BF37-6E6B-8E23-73AA689181A0}"/>
              </a:ext>
            </a:extLst>
          </p:cNvPr>
          <p:cNvSpPr/>
          <p:nvPr/>
        </p:nvSpPr>
        <p:spPr>
          <a:xfrm>
            <a:off x="8837123" y="3075394"/>
            <a:ext cx="253054" cy="296025"/>
          </a:xfrm>
          <a:custGeom>
            <a:avLst/>
            <a:gdLst>
              <a:gd name="connsiteX0" fmla="*/ 0 w 253054"/>
              <a:gd name="connsiteY0" fmla="*/ 59205 h 296025"/>
              <a:gd name="connsiteX1" fmla="*/ 126527 w 253054"/>
              <a:gd name="connsiteY1" fmla="*/ 59205 h 296025"/>
              <a:gd name="connsiteX2" fmla="*/ 126527 w 253054"/>
              <a:gd name="connsiteY2" fmla="*/ 0 h 296025"/>
              <a:gd name="connsiteX3" fmla="*/ 253054 w 253054"/>
              <a:gd name="connsiteY3" fmla="*/ 148013 h 296025"/>
              <a:gd name="connsiteX4" fmla="*/ 126527 w 253054"/>
              <a:gd name="connsiteY4" fmla="*/ 296025 h 296025"/>
              <a:gd name="connsiteX5" fmla="*/ 126527 w 253054"/>
              <a:gd name="connsiteY5" fmla="*/ 236820 h 296025"/>
              <a:gd name="connsiteX6" fmla="*/ 0 w 253054"/>
              <a:gd name="connsiteY6" fmla="*/ 236820 h 296025"/>
              <a:gd name="connsiteX7" fmla="*/ 0 w 253054"/>
              <a:gd name="connsiteY7" fmla="*/ 59205 h 296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3054" h="296025">
                <a:moveTo>
                  <a:pt x="0" y="59205"/>
                </a:moveTo>
                <a:lnTo>
                  <a:pt x="126527" y="59205"/>
                </a:lnTo>
                <a:lnTo>
                  <a:pt x="126527" y="0"/>
                </a:lnTo>
                <a:lnTo>
                  <a:pt x="253054" y="148013"/>
                </a:lnTo>
                <a:lnTo>
                  <a:pt x="126527" y="296025"/>
                </a:lnTo>
                <a:lnTo>
                  <a:pt x="126527" y="236820"/>
                </a:lnTo>
                <a:lnTo>
                  <a:pt x="0" y="236820"/>
                </a:lnTo>
                <a:lnTo>
                  <a:pt x="0" y="5920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9205" rIns="75916" bIns="59205" numCol="1" spcCol="1270" anchor="ctr" anchorCtr="0">
            <a:noAutofit/>
          </a:bodyPr>
          <a:lstStyle/>
          <a:p>
            <a:pPr marL="0" lvl="0" indent="0" algn="ctr" defTabSz="533400">
              <a:lnSpc>
                <a:spcPct val="90000"/>
              </a:lnSpc>
              <a:spcBef>
                <a:spcPct val="0"/>
              </a:spcBef>
              <a:spcAft>
                <a:spcPct val="35000"/>
              </a:spcAft>
              <a:buNone/>
            </a:pPr>
            <a:endParaRPr lang="en-GB" sz="1200" b="0" kern="1200"/>
          </a:p>
        </p:txBody>
      </p:sp>
      <p:sp>
        <p:nvSpPr>
          <p:cNvPr id="67" name="Freeform 66">
            <a:extLst>
              <a:ext uri="{FF2B5EF4-FFF2-40B4-BE49-F238E27FC236}">
                <a16:creationId xmlns:a16="http://schemas.microsoft.com/office/drawing/2014/main" id="{4E8E2008-DD12-F47F-0157-6E5E5FE1B5F0}"/>
              </a:ext>
            </a:extLst>
          </p:cNvPr>
          <p:cNvSpPr/>
          <p:nvPr/>
        </p:nvSpPr>
        <p:spPr>
          <a:xfrm>
            <a:off x="9195219" y="2831740"/>
            <a:ext cx="1193651" cy="783333"/>
          </a:xfrm>
          <a:custGeom>
            <a:avLst/>
            <a:gdLst>
              <a:gd name="connsiteX0" fmla="*/ 0 w 1193651"/>
              <a:gd name="connsiteY0" fmla="*/ 78333 h 783333"/>
              <a:gd name="connsiteX1" fmla="*/ 78333 w 1193651"/>
              <a:gd name="connsiteY1" fmla="*/ 0 h 783333"/>
              <a:gd name="connsiteX2" fmla="*/ 1115318 w 1193651"/>
              <a:gd name="connsiteY2" fmla="*/ 0 h 783333"/>
              <a:gd name="connsiteX3" fmla="*/ 1193651 w 1193651"/>
              <a:gd name="connsiteY3" fmla="*/ 78333 h 783333"/>
              <a:gd name="connsiteX4" fmla="*/ 1193651 w 1193651"/>
              <a:gd name="connsiteY4" fmla="*/ 705000 h 783333"/>
              <a:gd name="connsiteX5" fmla="*/ 1115318 w 1193651"/>
              <a:gd name="connsiteY5" fmla="*/ 783333 h 783333"/>
              <a:gd name="connsiteX6" fmla="*/ 78333 w 1193651"/>
              <a:gd name="connsiteY6" fmla="*/ 783333 h 783333"/>
              <a:gd name="connsiteX7" fmla="*/ 0 w 1193651"/>
              <a:gd name="connsiteY7" fmla="*/ 705000 h 783333"/>
              <a:gd name="connsiteX8" fmla="*/ 0 w 1193651"/>
              <a:gd name="connsiteY8" fmla="*/ 78333 h 7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3651" h="783333">
                <a:moveTo>
                  <a:pt x="0" y="78333"/>
                </a:moveTo>
                <a:cubicBezTo>
                  <a:pt x="0" y="35071"/>
                  <a:pt x="35071" y="0"/>
                  <a:pt x="78333" y="0"/>
                </a:cubicBezTo>
                <a:lnTo>
                  <a:pt x="1115318" y="0"/>
                </a:lnTo>
                <a:cubicBezTo>
                  <a:pt x="1158580" y="0"/>
                  <a:pt x="1193651" y="35071"/>
                  <a:pt x="1193651" y="78333"/>
                </a:cubicBezTo>
                <a:lnTo>
                  <a:pt x="1193651" y="705000"/>
                </a:lnTo>
                <a:cubicBezTo>
                  <a:pt x="1193651" y="748262"/>
                  <a:pt x="1158580" y="783333"/>
                  <a:pt x="1115318" y="783333"/>
                </a:cubicBezTo>
                <a:lnTo>
                  <a:pt x="78333" y="783333"/>
                </a:lnTo>
                <a:cubicBezTo>
                  <a:pt x="35071" y="783333"/>
                  <a:pt x="0" y="748262"/>
                  <a:pt x="0" y="705000"/>
                </a:cubicBezTo>
                <a:lnTo>
                  <a:pt x="0" y="78333"/>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93" tIns="80093" rIns="80093" bIns="80093" numCol="1" spcCol="1270" anchor="ctr" anchorCtr="0">
            <a:noAutofit/>
          </a:bodyPr>
          <a:lstStyle/>
          <a:p>
            <a:pPr marL="0" lvl="0" indent="0" algn="ctr" defTabSz="666750">
              <a:lnSpc>
                <a:spcPct val="90000"/>
              </a:lnSpc>
              <a:spcBef>
                <a:spcPct val="0"/>
              </a:spcBef>
              <a:spcAft>
                <a:spcPct val="35000"/>
              </a:spcAft>
              <a:buNone/>
            </a:pPr>
            <a:r>
              <a:rPr lang="en-GB" sz="1500" b="0" kern="1200" dirty="0"/>
              <a:t>End of life</a:t>
            </a:r>
          </a:p>
        </p:txBody>
      </p:sp>
      <p:sp>
        <p:nvSpPr>
          <p:cNvPr id="7" name="TextBox 6">
            <a:extLst>
              <a:ext uri="{FF2B5EF4-FFF2-40B4-BE49-F238E27FC236}">
                <a16:creationId xmlns:a16="http://schemas.microsoft.com/office/drawing/2014/main" id="{D422E97D-FBF4-9E28-F5E9-25389961221A}"/>
              </a:ext>
            </a:extLst>
          </p:cNvPr>
          <p:cNvSpPr txBox="1"/>
          <p:nvPr/>
        </p:nvSpPr>
        <p:spPr>
          <a:xfrm>
            <a:off x="731807" y="4524998"/>
            <a:ext cx="2305223" cy="2254006"/>
          </a:xfrm>
          <a:prstGeom prst="rect">
            <a:avLst/>
          </a:prstGeom>
          <a:noFill/>
        </p:spPr>
        <p:txBody>
          <a:bodyPr wrap="square" tIns="36000" bIns="36000" rtlCol="0">
            <a:spAutoFit/>
          </a:bodyPr>
          <a:lstStyle/>
          <a:p>
            <a:pPr algn="l">
              <a:lnSpc>
                <a:spcPct val="110000"/>
              </a:lnSpc>
              <a:spcAft>
                <a:spcPts val="600"/>
              </a:spcAft>
            </a:pPr>
            <a:r>
              <a:rPr lang="en-GB" sz="1400" b="1" dirty="0">
                <a:latin typeface="Tahoma" panose="020B0604030504040204" pitchFamily="34" charset="0"/>
                <a:ea typeface="Tahoma" panose="020B0604030504040204" pitchFamily="34" charset="0"/>
                <a:cs typeface="Tahoma" panose="020B0604030504040204" pitchFamily="34" charset="0"/>
              </a:rPr>
              <a:t>Sustainable mining and refining</a:t>
            </a:r>
          </a:p>
          <a:p>
            <a:pPr algn="l">
              <a:lnSpc>
                <a:spcPct val="110000"/>
              </a:lnSpc>
              <a:spcAft>
                <a:spcPts val="600"/>
              </a:spcAft>
            </a:pPr>
            <a:r>
              <a:rPr lang="en-GB" sz="1400" dirty="0">
                <a:latin typeface="Tahoma" panose="020B0604030504040204" pitchFamily="34" charset="0"/>
                <a:ea typeface="Tahoma" panose="020B0604030504040204" pitchFamily="34" charset="0"/>
                <a:cs typeface="Tahoma" panose="020B0604030504040204" pitchFamily="34" charset="0"/>
              </a:rPr>
              <a:t>Materials separation (ore)</a:t>
            </a:r>
          </a:p>
          <a:p>
            <a:pPr algn="l">
              <a:lnSpc>
                <a:spcPct val="110000"/>
              </a:lnSpc>
              <a:spcAft>
                <a:spcPts val="600"/>
              </a:spcAft>
            </a:pPr>
            <a:r>
              <a:rPr lang="en-GB" sz="1400" dirty="0">
                <a:latin typeface="Tahoma" panose="020B0604030504040204" pitchFamily="34" charset="0"/>
                <a:ea typeface="Tahoma" panose="020B0604030504040204" pitchFamily="34" charset="0"/>
                <a:cs typeface="Tahoma" panose="020B0604030504040204" pitchFamily="34" charset="0"/>
              </a:rPr>
              <a:t>Surface active reagents</a:t>
            </a:r>
          </a:p>
          <a:p>
            <a:pPr algn="l">
              <a:lnSpc>
                <a:spcPct val="110000"/>
              </a:lnSpc>
              <a:spcAft>
                <a:spcPts val="600"/>
              </a:spcAft>
            </a:pPr>
            <a:r>
              <a:rPr lang="en-GB" sz="1400" dirty="0">
                <a:latin typeface="Tahoma" panose="020B0604030504040204" pitchFamily="34" charset="0"/>
                <a:ea typeface="Tahoma" panose="020B0604030504040204" pitchFamily="34" charset="0"/>
                <a:cs typeface="Tahoma" panose="020B0604030504040204" pitchFamily="34" charset="0"/>
              </a:rPr>
              <a:t>Lithium extraction from geothermal energy</a:t>
            </a:r>
          </a:p>
          <a:p>
            <a:pPr algn="l">
              <a:lnSpc>
                <a:spcPct val="110000"/>
              </a:lnSpc>
              <a:spcAft>
                <a:spcPts val="600"/>
              </a:spcAft>
            </a:pPr>
            <a:r>
              <a:rPr lang="en-GB" sz="1400" dirty="0">
                <a:latin typeface="Tahoma" panose="020B0604030504040204" pitchFamily="34" charset="0"/>
                <a:ea typeface="Tahoma" panose="020B0604030504040204" pitchFamily="34" charset="0"/>
                <a:cs typeface="Tahoma" panose="020B0604030504040204" pitchFamily="34" charset="0"/>
              </a:rPr>
              <a:t>CRM extraction processes for mining tailings</a:t>
            </a:r>
          </a:p>
        </p:txBody>
      </p:sp>
      <p:sp>
        <p:nvSpPr>
          <p:cNvPr id="10" name="TextBox 9">
            <a:extLst>
              <a:ext uri="{FF2B5EF4-FFF2-40B4-BE49-F238E27FC236}">
                <a16:creationId xmlns:a16="http://schemas.microsoft.com/office/drawing/2014/main" id="{2E8CFB94-EA07-0B1D-D1B0-431BD579B438}"/>
              </a:ext>
            </a:extLst>
          </p:cNvPr>
          <p:cNvSpPr txBox="1"/>
          <p:nvPr/>
        </p:nvSpPr>
        <p:spPr>
          <a:xfrm>
            <a:off x="3667735" y="4524998"/>
            <a:ext cx="2041507" cy="2100118"/>
          </a:xfrm>
          <a:prstGeom prst="rect">
            <a:avLst/>
          </a:prstGeom>
          <a:noFill/>
        </p:spPr>
        <p:txBody>
          <a:bodyPr wrap="square" tIns="36000" bIns="36000" rtlCol="0">
            <a:spAutoFit/>
          </a:bodyPr>
          <a:lstStyle/>
          <a:p>
            <a:pPr algn="l">
              <a:lnSpc>
                <a:spcPct val="110000"/>
              </a:lnSpc>
              <a:spcAft>
                <a:spcPts val="600"/>
              </a:spcAft>
            </a:pPr>
            <a:r>
              <a:rPr lang="en-GB" sz="1400" b="1" dirty="0">
                <a:latin typeface="Tahoma" panose="020B0604030504040204" pitchFamily="34" charset="0"/>
                <a:ea typeface="Tahoma" panose="020B0604030504040204" pitchFamily="34" charset="0"/>
                <a:cs typeface="Tahoma" panose="020B0604030504040204" pitchFamily="34" charset="0"/>
              </a:rPr>
              <a:t>Reduction</a:t>
            </a:r>
          </a:p>
          <a:p>
            <a:pPr algn="l">
              <a:lnSpc>
                <a:spcPct val="110000"/>
              </a:lnSpc>
              <a:spcAft>
                <a:spcPts val="600"/>
              </a:spcAft>
            </a:pPr>
            <a:r>
              <a:rPr lang="en-GB" sz="1400" dirty="0">
                <a:latin typeface="Tahoma" panose="020B0604030504040204" pitchFamily="34" charset="0"/>
                <a:ea typeface="Tahoma" panose="020B0604030504040204" pitchFamily="34" charset="0"/>
                <a:cs typeface="Tahoma" panose="020B0604030504040204" pitchFamily="34" charset="0"/>
              </a:rPr>
              <a:t>Miniaturization of surface materials (catalysts for hydrogen production and fuel cells, batteries)</a:t>
            </a:r>
          </a:p>
          <a:p>
            <a:pPr algn="l">
              <a:lnSpc>
                <a:spcPct val="110000"/>
              </a:lnSpc>
              <a:spcAft>
                <a:spcPts val="600"/>
              </a:spcAft>
            </a:pPr>
            <a:r>
              <a:rPr lang="en-GB" sz="1400" dirty="0">
                <a:latin typeface="Tahoma" panose="020B0604030504040204" pitchFamily="34" charset="0"/>
                <a:ea typeface="Tahoma" panose="020B0604030504040204" pitchFamily="34" charset="0"/>
                <a:cs typeface="Tahoma" panose="020B0604030504040204" pitchFamily="34" charset="0"/>
              </a:rPr>
              <a:t>Improving materials performance</a:t>
            </a:r>
          </a:p>
        </p:txBody>
      </p:sp>
      <p:sp>
        <p:nvSpPr>
          <p:cNvPr id="11" name="TextBox 10">
            <a:extLst>
              <a:ext uri="{FF2B5EF4-FFF2-40B4-BE49-F238E27FC236}">
                <a16:creationId xmlns:a16="http://schemas.microsoft.com/office/drawing/2014/main" id="{E4DECBE4-911F-BE3F-11AC-73344DE88E3B}"/>
              </a:ext>
            </a:extLst>
          </p:cNvPr>
          <p:cNvSpPr txBox="1"/>
          <p:nvPr/>
        </p:nvSpPr>
        <p:spPr>
          <a:xfrm>
            <a:off x="5657045" y="4559116"/>
            <a:ext cx="1986479" cy="1312210"/>
          </a:xfrm>
          <a:prstGeom prst="rect">
            <a:avLst/>
          </a:prstGeom>
          <a:noFill/>
        </p:spPr>
        <p:txBody>
          <a:bodyPr wrap="square" tIns="36000" bIns="36000" rtlCol="0">
            <a:spAutoFit/>
          </a:bodyPr>
          <a:lstStyle/>
          <a:p>
            <a:pPr algn="l">
              <a:lnSpc>
                <a:spcPct val="110000"/>
              </a:lnSpc>
              <a:spcAft>
                <a:spcPts val="600"/>
              </a:spcAft>
            </a:pPr>
            <a:r>
              <a:rPr lang="en-GB" sz="1400" b="1" dirty="0">
                <a:latin typeface="Tahoma" panose="020B0604030504040204" pitchFamily="34" charset="0"/>
                <a:ea typeface="Tahoma" panose="020B0604030504040204" pitchFamily="34" charset="0"/>
                <a:cs typeface="Tahoma" panose="020B0604030504040204" pitchFamily="34" charset="0"/>
              </a:rPr>
              <a:t>Substitution</a:t>
            </a:r>
          </a:p>
          <a:p>
            <a:pPr>
              <a:lnSpc>
                <a:spcPct val="110000"/>
              </a:lnSpc>
              <a:spcAft>
                <a:spcPts val="600"/>
              </a:spcAft>
            </a:pPr>
            <a:r>
              <a:rPr lang="en-GB" sz="1400" dirty="0">
                <a:latin typeface="Tahoma" panose="020B0604030504040204" pitchFamily="34" charset="0"/>
                <a:ea typeface="Tahoma" panose="020B0604030504040204" pitchFamily="34" charset="0"/>
                <a:cs typeface="Tahoma" panose="020B0604030504040204" pitchFamily="34" charset="0"/>
              </a:rPr>
              <a:t>Substitution of critical materials (new battery materials, CRM-free permanent magnets)</a:t>
            </a:r>
          </a:p>
        </p:txBody>
      </p:sp>
      <p:sp>
        <p:nvSpPr>
          <p:cNvPr id="12" name="TextBox 11">
            <a:extLst>
              <a:ext uri="{FF2B5EF4-FFF2-40B4-BE49-F238E27FC236}">
                <a16:creationId xmlns:a16="http://schemas.microsoft.com/office/drawing/2014/main" id="{4ABE311D-B11E-00AC-5603-8EA08E47FB60}"/>
              </a:ext>
            </a:extLst>
          </p:cNvPr>
          <p:cNvSpPr txBox="1"/>
          <p:nvPr/>
        </p:nvSpPr>
        <p:spPr>
          <a:xfrm>
            <a:off x="8481969" y="4518334"/>
            <a:ext cx="1906901" cy="1389154"/>
          </a:xfrm>
          <a:prstGeom prst="rect">
            <a:avLst/>
          </a:prstGeom>
          <a:noFill/>
        </p:spPr>
        <p:txBody>
          <a:bodyPr wrap="square" tIns="36000" bIns="36000" rtlCol="0">
            <a:spAutoFit/>
          </a:bodyPr>
          <a:lstStyle/>
          <a:p>
            <a:pPr algn="l">
              <a:lnSpc>
                <a:spcPct val="110000"/>
              </a:lnSpc>
              <a:spcAft>
                <a:spcPts val="600"/>
              </a:spcAft>
            </a:pPr>
            <a:r>
              <a:rPr lang="en-GB" sz="1400" b="1" dirty="0">
                <a:latin typeface="Tahoma" panose="020B0604030504040204" pitchFamily="34" charset="0"/>
                <a:ea typeface="Tahoma" panose="020B0604030504040204" pitchFamily="34" charset="0"/>
                <a:cs typeface="Tahoma" panose="020B0604030504040204" pitchFamily="34" charset="0"/>
              </a:rPr>
              <a:t>Recycling</a:t>
            </a:r>
          </a:p>
          <a:p>
            <a:pPr algn="l">
              <a:lnSpc>
                <a:spcPct val="110000"/>
              </a:lnSpc>
              <a:spcAft>
                <a:spcPts val="600"/>
              </a:spcAft>
            </a:pPr>
            <a:r>
              <a:rPr lang="en-GB" sz="1400" dirty="0">
                <a:latin typeface="Tahoma" panose="020B0604030504040204" pitchFamily="34" charset="0"/>
                <a:ea typeface="Tahoma" panose="020B0604030504040204" pitchFamily="34" charset="0"/>
                <a:cs typeface="Tahoma" panose="020B0604030504040204" pitchFamily="34" charset="0"/>
              </a:rPr>
              <a:t>Generic materials separation processes</a:t>
            </a:r>
          </a:p>
          <a:p>
            <a:pPr algn="l">
              <a:lnSpc>
                <a:spcPct val="110000"/>
              </a:lnSpc>
              <a:spcAft>
                <a:spcPts val="600"/>
              </a:spcAft>
            </a:pPr>
            <a:r>
              <a:rPr lang="en-GB" sz="1400" dirty="0">
                <a:latin typeface="Tahoma" panose="020B0604030504040204" pitchFamily="34" charset="0"/>
                <a:ea typeface="Tahoma" panose="020B0604030504040204" pitchFamily="34" charset="0"/>
                <a:cs typeface="Tahoma" panose="020B0604030504040204" pitchFamily="34" charset="0"/>
              </a:rPr>
              <a:t>Specialized materials separation processes</a:t>
            </a:r>
          </a:p>
        </p:txBody>
      </p:sp>
      <p:sp>
        <p:nvSpPr>
          <p:cNvPr id="14" name="Circular Arrow 13">
            <a:extLst>
              <a:ext uri="{FF2B5EF4-FFF2-40B4-BE49-F238E27FC236}">
                <a16:creationId xmlns:a16="http://schemas.microsoft.com/office/drawing/2014/main" id="{77A715A9-B06F-1E02-64B5-66206965C692}"/>
              </a:ext>
            </a:extLst>
          </p:cNvPr>
          <p:cNvSpPr/>
          <p:nvPr/>
        </p:nvSpPr>
        <p:spPr>
          <a:xfrm flipH="1">
            <a:off x="7927468" y="1753586"/>
            <a:ext cx="1706661" cy="1485834"/>
          </a:xfrm>
          <a:prstGeom prst="circularArrow">
            <a:avLst>
              <a:gd name="adj1" fmla="val 12922"/>
              <a:gd name="adj2" fmla="val 844246"/>
              <a:gd name="adj3" fmla="val 20880200"/>
              <a:gd name="adj4" fmla="val 10800000"/>
              <a:gd name="adj5" fmla="val 125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 name="Tijdelijke aanduiding voor dianummer 1">
            <a:extLst>
              <a:ext uri="{FF2B5EF4-FFF2-40B4-BE49-F238E27FC236}">
                <a16:creationId xmlns:a16="http://schemas.microsoft.com/office/drawing/2014/main" id="{3A7699F2-BA0C-4432-838F-BA28E5522216}"/>
              </a:ext>
            </a:extLst>
          </p:cNvPr>
          <p:cNvSpPr>
            <a:spLocks noGrp="1"/>
          </p:cNvSpPr>
          <p:nvPr>
            <p:ph type="sldNum" sz="quarter" idx="12"/>
          </p:nvPr>
        </p:nvSpPr>
        <p:spPr/>
        <p:txBody>
          <a:bodyPr/>
          <a:lstStyle/>
          <a:p>
            <a:fld id="{80CB307B-241F-E341-B03A-1599FAAA4D21}" type="slidenum">
              <a:rPr lang="nl-NL" smtClean="0"/>
              <a:t>10</a:t>
            </a:fld>
            <a:endParaRPr lang="nl-NL"/>
          </a:p>
        </p:txBody>
      </p:sp>
      <p:sp>
        <p:nvSpPr>
          <p:cNvPr id="6" name="TextBox 11">
            <a:extLst>
              <a:ext uri="{FF2B5EF4-FFF2-40B4-BE49-F238E27FC236}">
                <a16:creationId xmlns:a16="http://schemas.microsoft.com/office/drawing/2014/main" id="{4F563CA4-B0D0-1372-3BF1-5E09012858AC}"/>
              </a:ext>
            </a:extLst>
          </p:cNvPr>
          <p:cNvSpPr txBox="1"/>
          <p:nvPr/>
        </p:nvSpPr>
        <p:spPr>
          <a:xfrm>
            <a:off x="811127" y="1932353"/>
            <a:ext cx="2216800" cy="287314"/>
          </a:xfrm>
          <a:prstGeom prst="rect">
            <a:avLst/>
          </a:prstGeom>
          <a:noFill/>
        </p:spPr>
        <p:txBody>
          <a:bodyPr wrap="square" tIns="36000" bIns="36000" rtlCol="0">
            <a:spAutoFit/>
          </a:bodyPr>
          <a:lstStyle/>
          <a:p>
            <a:pPr>
              <a:lnSpc>
                <a:spcPct val="110000"/>
              </a:lnSpc>
              <a:spcAft>
                <a:spcPts val="600"/>
              </a:spcAft>
            </a:pPr>
            <a:r>
              <a:rPr lang="en-GB" sz="1400" b="1" dirty="0">
                <a:latin typeface="Tahoma" panose="020B0604030504040204" pitchFamily="34" charset="0"/>
                <a:ea typeface="Tahoma" panose="020B0604030504040204" pitchFamily="34" charset="0"/>
                <a:cs typeface="Tahoma" panose="020B0604030504040204" pitchFamily="34" charset="0"/>
              </a:rPr>
              <a:t>Design for circularity</a:t>
            </a:r>
          </a:p>
        </p:txBody>
      </p:sp>
      <p:sp>
        <p:nvSpPr>
          <p:cNvPr id="21" name="Right Arrow 20">
            <a:extLst>
              <a:ext uri="{FF2B5EF4-FFF2-40B4-BE49-F238E27FC236}">
                <a16:creationId xmlns:a16="http://schemas.microsoft.com/office/drawing/2014/main" id="{039625F8-1A33-EB19-52DF-C9194E179B19}"/>
              </a:ext>
            </a:extLst>
          </p:cNvPr>
          <p:cNvSpPr/>
          <p:nvPr/>
        </p:nvSpPr>
        <p:spPr>
          <a:xfrm rot="16200000">
            <a:off x="2658029" y="3812163"/>
            <a:ext cx="419569" cy="268162"/>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sp>
        <p:nvSpPr>
          <p:cNvPr id="22" name="Rectangle 21">
            <a:extLst>
              <a:ext uri="{FF2B5EF4-FFF2-40B4-BE49-F238E27FC236}">
                <a16:creationId xmlns:a16="http://schemas.microsoft.com/office/drawing/2014/main" id="{C4E739BB-B26C-7C78-0FB2-C8A60073BE57}"/>
              </a:ext>
            </a:extLst>
          </p:cNvPr>
          <p:cNvSpPr/>
          <p:nvPr/>
        </p:nvSpPr>
        <p:spPr>
          <a:xfrm>
            <a:off x="831709" y="4287677"/>
            <a:ext cx="2205321" cy="18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sp>
        <p:nvSpPr>
          <p:cNvPr id="28" name="Right Arrow 27">
            <a:extLst>
              <a:ext uri="{FF2B5EF4-FFF2-40B4-BE49-F238E27FC236}">
                <a16:creationId xmlns:a16="http://schemas.microsoft.com/office/drawing/2014/main" id="{9E57887F-E9BE-853D-6051-62179E18C246}"/>
              </a:ext>
            </a:extLst>
          </p:cNvPr>
          <p:cNvSpPr/>
          <p:nvPr/>
        </p:nvSpPr>
        <p:spPr>
          <a:xfrm rot="16200000">
            <a:off x="976790" y="3812163"/>
            <a:ext cx="419569" cy="268162"/>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sp>
        <p:nvSpPr>
          <p:cNvPr id="29" name="Right Arrow 28">
            <a:extLst>
              <a:ext uri="{FF2B5EF4-FFF2-40B4-BE49-F238E27FC236}">
                <a16:creationId xmlns:a16="http://schemas.microsoft.com/office/drawing/2014/main" id="{FACA4CBD-BB04-8FCC-3065-3D04D1355E4E}"/>
              </a:ext>
            </a:extLst>
          </p:cNvPr>
          <p:cNvSpPr/>
          <p:nvPr/>
        </p:nvSpPr>
        <p:spPr>
          <a:xfrm rot="16200000">
            <a:off x="6191798" y="3812163"/>
            <a:ext cx="419569" cy="268162"/>
          </a:xfrm>
          <a:prstGeom prst="rightArrow">
            <a:avLst/>
          </a:prstGeom>
          <a:pattFill prst="wdUpDiag">
            <a:fgClr>
              <a:schemeClr val="accent3"/>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sp>
        <p:nvSpPr>
          <p:cNvPr id="31" name="Rectangle 30">
            <a:extLst>
              <a:ext uri="{FF2B5EF4-FFF2-40B4-BE49-F238E27FC236}">
                <a16:creationId xmlns:a16="http://schemas.microsoft.com/office/drawing/2014/main" id="{730C9B65-919C-FBE7-5660-2C4C0F073799}"/>
              </a:ext>
            </a:extLst>
          </p:cNvPr>
          <p:cNvSpPr/>
          <p:nvPr/>
        </p:nvSpPr>
        <p:spPr>
          <a:xfrm>
            <a:off x="3738688" y="4287677"/>
            <a:ext cx="1959148" cy="18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sp>
        <p:nvSpPr>
          <p:cNvPr id="32" name="Right Arrow 31">
            <a:extLst>
              <a:ext uri="{FF2B5EF4-FFF2-40B4-BE49-F238E27FC236}">
                <a16:creationId xmlns:a16="http://schemas.microsoft.com/office/drawing/2014/main" id="{5E8B9C5C-C0AA-ACEA-7339-DB835E309377}"/>
              </a:ext>
            </a:extLst>
          </p:cNvPr>
          <p:cNvSpPr/>
          <p:nvPr/>
        </p:nvSpPr>
        <p:spPr>
          <a:xfrm rot="16200000">
            <a:off x="4508485" y="3812163"/>
            <a:ext cx="419569" cy="268162"/>
          </a:xfrm>
          <a:prstGeom prst="rightArrow">
            <a:avLst/>
          </a:prstGeom>
          <a:pattFill prst="wdUpDiag">
            <a:fgClr>
              <a:schemeClr val="accent3"/>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sp>
        <p:nvSpPr>
          <p:cNvPr id="34" name="Rectangle 33">
            <a:extLst>
              <a:ext uri="{FF2B5EF4-FFF2-40B4-BE49-F238E27FC236}">
                <a16:creationId xmlns:a16="http://schemas.microsoft.com/office/drawing/2014/main" id="{9E3FE0B0-6FD4-ED7B-FBD2-EE43F02F5023}"/>
              </a:ext>
            </a:extLst>
          </p:cNvPr>
          <p:cNvSpPr/>
          <p:nvPr/>
        </p:nvSpPr>
        <p:spPr>
          <a:xfrm>
            <a:off x="5697835" y="4287676"/>
            <a:ext cx="1928755" cy="18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sp>
        <p:nvSpPr>
          <p:cNvPr id="35" name="Rectangle 34">
            <a:extLst>
              <a:ext uri="{FF2B5EF4-FFF2-40B4-BE49-F238E27FC236}">
                <a16:creationId xmlns:a16="http://schemas.microsoft.com/office/drawing/2014/main" id="{7FC5ECC9-9586-C91F-B6F6-845FB87E123E}"/>
              </a:ext>
            </a:extLst>
          </p:cNvPr>
          <p:cNvSpPr/>
          <p:nvPr/>
        </p:nvSpPr>
        <p:spPr>
          <a:xfrm>
            <a:off x="8578277" y="4281012"/>
            <a:ext cx="1810593" cy="17834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sp>
        <p:nvSpPr>
          <p:cNvPr id="37" name="Right Arrow 36">
            <a:extLst>
              <a:ext uri="{FF2B5EF4-FFF2-40B4-BE49-F238E27FC236}">
                <a16:creationId xmlns:a16="http://schemas.microsoft.com/office/drawing/2014/main" id="{186F0900-E022-69FA-0D94-81BDB2E75B81}"/>
              </a:ext>
            </a:extLst>
          </p:cNvPr>
          <p:cNvSpPr/>
          <p:nvPr/>
        </p:nvSpPr>
        <p:spPr>
          <a:xfrm rot="16200000">
            <a:off x="9453253" y="3803697"/>
            <a:ext cx="419569" cy="268162"/>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a:extLst>
              <a:ext uri="{FF2B5EF4-FFF2-40B4-BE49-F238E27FC236}">
                <a16:creationId xmlns:a16="http://schemas.microsoft.com/office/drawing/2014/main" id="{C13E9F83-4911-EF35-F425-8C38CC8B8733}"/>
              </a:ext>
            </a:extLst>
          </p:cNvPr>
          <p:cNvSpPr/>
          <p:nvPr/>
        </p:nvSpPr>
        <p:spPr>
          <a:xfrm>
            <a:off x="869331" y="2553884"/>
            <a:ext cx="9519539" cy="18641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sp>
        <p:nvSpPr>
          <p:cNvPr id="8" name="Circular Arrow 7">
            <a:extLst>
              <a:ext uri="{FF2B5EF4-FFF2-40B4-BE49-F238E27FC236}">
                <a16:creationId xmlns:a16="http://schemas.microsoft.com/office/drawing/2014/main" id="{6DACCDB7-9BB0-8535-B7EA-73DF2DEC3390}"/>
              </a:ext>
            </a:extLst>
          </p:cNvPr>
          <p:cNvSpPr/>
          <p:nvPr/>
        </p:nvSpPr>
        <p:spPr>
          <a:xfrm flipH="1">
            <a:off x="6167458" y="1180878"/>
            <a:ext cx="3520022" cy="2666195"/>
          </a:xfrm>
          <a:prstGeom prst="circularArrow">
            <a:avLst>
              <a:gd name="adj1" fmla="val 7977"/>
              <a:gd name="adj2" fmla="val 471328"/>
              <a:gd name="adj3" fmla="val 21151899"/>
              <a:gd name="adj4" fmla="val 10842239"/>
              <a:gd name="adj5" fmla="val 803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3" name="Circular Arrow 12">
            <a:extLst>
              <a:ext uri="{FF2B5EF4-FFF2-40B4-BE49-F238E27FC236}">
                <a16:creationId xmlns:a16="http://schemas.microsoft.com/office/drawing/2014/main" id="{D8264F0D-1548-F9CF-A48F-5E6569856CF1}"/>
              </a:ext>
            </a:extLst>
          </p:cNvPr>
          <p:cNvSpPr/>
          <p:nvPr/>
        </p:nvSpPr>
        <p:spPr>
          <a:xfrm flipH="1">
            <a:off x="4554301" y="1026797"/>
            <a:ext cx="5145828" cy="2971897"/>
          </a:xfrm>
          <a:prstGeom prst="circularArrow">
            <a:avLst>
              <a:gd name="adj1" fmla="val 6999"/>
              <a:gd name="adj2" fmla="val 343908"/>
              <a:gd name="adj3" fmla="val 21281245"/>
              <a:gd name="adj4" fmla="val 10842239"/>
              <a:gd name="adj5" fmla="val 729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5" name="Circular Arrow 14">
            <a:extLst>
              <a:ext uri="{FF2B5EF4-FFF2-40B4-BE49-F238E27FC236}">
                <a16:creationId xmlns:a16="http://schemas.microsoft.com/office/drawing/2014/main" id="{01799046-3F11-0893-0730-AB2B1667A227}"/>
              </a:ext>
            </a:extLst>
          </p:cNvPr>
          <p:cNvSpPr/>
          <p:nvPr/>
        </p:nvSpPr>
        <p:spPr>
          <a:xfrm flipH="1">
            <a:off x="2837927" y="899307"/>
            <a:ext cx="6859148" cy="3100501"/>
          </a:xfrm>
          <a:prstGeom prst="circularArrow">
            <a:avLst>
              <a:gd name="adj1" fmla="val 7101"/>
              <a:gd name="adj2" fmla="val 247255"/>
              <a:gd name="adj3" fmla="val 21409413"/>
              <a:gd name="adj4" fmla="val 10842239"/>
              <a:gd name="adj5" fmla="val 729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AAB72966-C791-9D18-1898-D6A1F267654E}"/>
              </a:ext>
            </a:extLst>
          </p:cNvPr>
          <p:cNvSpPr txBox="1"/>
          <p:nvPr/>
        </p:nvSpPr>
        <p:spPr>
          <a:xfrm>
            <a:off x="8146334" y="1935139"/>
            <a:ext cx="616579" cy="287314"/>
          </a:xfrm>
          <a:prstGeom prst="rect">
            <a:avLst/>
          </a:prstGeom>
          <a:noFill/>
        </p:spPr>
        <p:txBody>
          <a:bodyPr wrap="none" tIns="36000" bIns="36000" rtlCol="0">
            <a:spAutoFit/>
          </a:bodyPr>
          <a:lstStyle/>
          <a:p>
            <a:pPr algn="l">
              <a:lnSpc>
                <a:spcPct val="110000"/>
              </a:lnSpc>
              <a:spcAft>
                <a:spcPts val="600"/>
              </a:spcAft>
            </a:pPr>
            <a:r>
              <a:rPr lang="nl-NL" sz="1400" dirty="0" err="1">
                <a:latin typeface="Tahoma" panose="020B0604030504040204" pitchFamily="34" charset="0"/>
                <a:ea typeface="Tahoma" panose="020B0604030504040204" pitchFamily="34" charset="0"/>
                <a:cs typeface="Tahoma" panose="020B0604030504040204" pitchFamily="34" charset="0"/>
              </a:rPr>
              <a:t>reuse</a:t>
            </a:r>
            <a:endParaRPr lang="nl-NL" sz="1400" dirty="0">
              <a:latin typeface="Tahoma" panose="020B0604030504040204" pitchFamily="34" charset="0"/>
              <a:ea typeface="Tahoma" panose="020B0604030504040204" pitchFamily="34" charset="0"/>
              <a:cs typeface="Tahoma" panose="020B0604030504040204" pitchFamily="34" charset="0"/>
            </a:endParaRPr>
          </a:p>
        </p:txBody>
      </p:sp>
      <p:sp>
        <p:nvSpPr>
          <p:cNvPr id="16" name="TextBox 15">
            <a:extLst>
              <a:ext uri="{FF2B5EF4-FFF2-40B4-BE49-F238E27FC236}">
                <a16:creationId xmlns:a16="http://schemas.microsoft.com/office/drawing/2014/main" id="{9CC2586F-DBD3-72A7-8CCF-716442FDF9BB}"/>
              </a:ext>
            </a:extLst>
          </p:cNvPr>
          <p:cNvSpPr txBox="1"/>
          <p:nvPr/>
        </p:nvSpPr>
        <p:spPr>
          <a:xfrm>
            <a:off x="6093292" y="1935139"/>
            <a:ext cx="882549" cy="287314"/>
          </a:xfrm>
          <a:prstGeom prst="rect">
            <a:avLst/>
          </a:prstGeom>
          <a:noFill/>
        </p:spPr>
        <p:txBody>
          <a:bodyPr wrap="none" tIns="36000" bIns="36000" rtlCol="0">
            <a:spAutoFit/>
          </a:bodyPr>
          <a:lstStyle/>
          <a:p>
            <a:pPr algn="l">
              <a:lnSpc>
                <a:spcPct val="110000"/>
              </a:lnSpc>
              <a:spcAft>
                <a:spcPts val="600"/>
              </a:spcAft>
            </a:pPr>
            <a:r>
              <a:rPr lang="nl-NL" sz="1400" dirty="0" err="1">
                <a:latin typeface="Tahoma" panose="020B0604030504040204" pitchFamily="34" charset="0"/>
                <a:ea typeface="Tahoma" panose="020B0604030504040204" pitchFamily="34" charset="0"/>
                <a:cs typeface="Tahoma" panose="020B0604030504040204" pitchFamily="34" charset="0"/>
              </a:rPr>
              <a:t>refurbish</a:t>
            </a:r>
            <a:endParaRPr lang="nl-NL" sz="1400" dirty="0">
              <a:latin typeface="Tahoma" panose="020B0604030504040204" pitchFamily="34" charset="0"/>
              <a:ea typeface="Tahoma" panose="020B0604030504040204" pitchFamily="34" charset="0"/>
              <a:cs typeface="Tahoma" panose="020B0604030504040204" pitchFamily="34" charset="0"/>
            </a:endParaRPr>
          </a:p>
        </p:txBody>
      </p:sp>
      <p:sp>
        <p:nvSpPr>
          <p:cNvPr id="17" name="TextBox 16">
            <a:extLst>
              <a:ext uri="{FF2B5EF4-FFF2-40B4-BE49-F238E27FC236}">
                <a16:creationId xmlns:a16="http://schemas.microsoft.com/office/drawing/2014/main" id="{545D0C11-4534-4FD1-F159-D39836849C18}"/>
              </a:ext>
            </a:extLst>
          </p:cNvPr>
          <p:cNvSpPr txBox="1"/>
          <p:nvPr/>
        </p:nvSpPr>
        <p:spPr>
          <a:xfrm>
            <a:off x="4508706" y="1935139"/>
            <a:ext cx="1336456" cy="287314"/>
          </a:xfrm>
          <a:prstGeom prst="rect">
            <a:avLst/>
          </a:prstGeom>
          <a:noFill/>
        </p:spPr>
        <p:txBody>
          <a:bodyPr wrap="none" tIns="36000" bIns="36000" rtlCol="0">
            <a:spAutoFit/>
          </a:bodyPr>
          <a:lstStyle/>
          <a:p>
            <a:pPr algn="l">
              <a:lnSpc>
                <a:spcPct val="110000"/>
              </a:lnSpc>
              <a:spcAft>
                <a:spcPts val="600"/>
              </a:spcAft>
            </a:pPr>
            <a:r>
              <a:rPr lang="nl-NL" sz="1400" dirty="0" err="1">
                <a:latin typeface="Tahoma" panose="020B0604030504040204" pitchFamily="34" charset="0"/>
                <a:ea typeface="Tahoma" panose="020B0604030504040204" pitchFamily="34" charset="0"/>
                <a:cs typeface="Tahoma" panose="020B0604030504040204" pitchFamily="34" charset="0"/>
              </a:rPr>
              <a:t>remanufacture</a:t>
            </a:r>
            <a:endParaRPr lang="nl-NL" sz="1400" dirty="0">
              <a:latin typeface="Tahoma" panose="020B0604030504040204" pitchFamily="34" charset="0"/>
              <a:ea typeface="Tahoma" panose="020B0604030504040204" pitchFamily="34" charset="0"/>
              <a:cs typeface="Tahoma" panose="020B0604030504040204" pitchFamily="34" charset="0"/>
            </a:endParaRPr>
          </a:p>
        </p:txBody>
      </p:sp>
      <p:sp>
        <p:nvSpPr>
          <p:cNvPr id="18" name="TextBox 17">
            <a:extLst>
              <a:ext uri="{FF2B5EF4-FFF2-40B4-BE49-F238E27FC236}">
                <a16:creationId xmlns:a16="http://schemas.microsoft.com/office/drawing/2014/main" id="{5A8221CA-D388-A0D8-DCE5-77D631306BBD}"/>
              </a:ext>
            </a:extLst>
          </p:cNvPr>
          <p:cNvSpPr txBox="1"/>
          <p:nvPr/>
        </p:nvSpPr>
        <p:spPr>
          <a:xfrm>
            <a:off x="2894910" y="1928480"/>
            <a:ext cx="733791" cy="287314"/>
          </a:xfrm>
          <a:prstGeom prst="rect">
            <a:avLst/>
          </a:prstGeom>
          <a:noFill/>
        </p:spPr>
        <p:txBody>
          <a:bodyPr wrap="none" tIns="36000" bIns="36000" rtlCol="0">
            <a:spAutoFit/>
          </a:bodyPr>
          <a:lstStyle/>
          <a:p>
            <a:pPr algn="l">
              <a:lnSpc>
                <a:spcPct val="110000"/>
              </a:lnSpc>
              <a:spcAft>
                <a:spcPts val="600"/>
              </a:spcAft>
            </a:pPr>
            <a:r>
              <a:rPr lang="nl-NL" sz="1400" dirty="0">
                <a:latin typeface="Tahoma" panose="020B0604030504040204" pitchFamily="34" charset="0"/>
                <a:ea typeface="Tahoma" panose="020B0604030504040204" pitchFamily="34" charset="0"/>
                <a:cs typeface="Tahoma" panose="020B0604030504040204" pitchFamily="34" charset="0"/>
              </a:rPr>
              <a:t>recycle</a:t>
            </a:r>
          </a:p>
        </p:txBody>
      </p:sp>
    </p:spTree>
    <p:extLst>
      <p:ext uri="{BB962C8B-B14F-4D97-AF65-F5344CB8AC3E}">
        <p14:creationId xmlns:p14="http://schemas.microsoft.com/office/powerpoint/2010/main" val="3302920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 5">
            <a:extLst>
              <a:ext uri="{FF2B5EF4-FFF2-40B4-BE49-F238E27FC236}">
                <a16:creationId xmlns:a16="http://schemas.microsoft.com/office/drawing/2014/main" id="{B873AA97-2EB2-9C9B-F406-3A80588A4138}"/>
              </a:ext>
            </a:extLst>
          </p:cNvPr>
          <p:cNvGraphicFramePr>
            <a:graphicFrameLocks noGrp="1"/>
          </p:cNvGraphicFramePr>
          <p:nvPr>
            <p:extLst>
              <p:ext uri="{D42A27DB-BD31-4B8C-83A1-F6EECF244321}">
                <p14:modId xmlns:p14="http://schemas.microsoft.com/office/powerpoint/2010/main" val="1114330294"/>
              </p:ext>
            </p:extLst>
          </p:nvPr>
        </p:nvGraphicFramePr>
        <p:xfrm>
          <a:off x="212106" y="532761"/>
          <a:ext cx="11723426" cy="5962606"/>
        </p:xfrm>
        <a:graphic>
          <a:graphicData uri="http://schemas.openxmlformats.org/drawingml/2006/table">
            <a:tbl>
              <a:tblPr/>
              <a:tblGrid>
                <a:gridCol w="6443875">
                  <a:extLst>
                    <a:ext uri="{9D8B030D-6E8A-4147-A177-3AD203B41FA5}">
                      <a16:colId xmlns:a16="http://schemas.microsoft.com/office/drawing/2014/main" val="438220710"/>
                    </a:ext>
                  </a:extLst>
                </a:gridCol>
                <a:gridCol w="434035">
                  <a:extLst>
                    <a:ext uri="{9D8B030D-6E8A-4147-A177-3AD203B41FA5}">
                      <a16:colId xmlns:a16="http://schemas.microsoft.com/office/drawing/2014/main" val="3076199114"/>
                    </a:ext>
                  </a:extLst>
                </a:gridCol>
                <a:gridCol w="434035">
                  <a:extLst>
                    <a:ext uri="{9D8B030D-6E8A-4147-A177-3AD203B41FA5}">
                      <a16:colId xmlns:a16="http://schemas.microsoft.com/office/drawing/2014/main" val="4096063736"/>
                    </a:ext>
                  </a:extLst>
                </a:gridCol>
                <a:gridCol w="434035">
                  <a:extLst>
                    <a:ext uri="{9D8B030D-6E8A-4147-A177-3AD203B41FA5}">
                      <a16:colId xmlns:a16="http://schemas.microsoft.com/office/drawing/2014/main" val="1392567738"/>
                    </a:ext>
                  </a:extLst>
                </a:gridCol>
                <a:gridCol w="434035">
                  <a:extLst>
                    <a:ext uri="{9D8B030D-6E8A-4147-A177-3AD203B41FA5}">
                      <a16:colId xmlns:a16="http://schemas.microsoft.com/office/drawing/2014/main" val="2666983588"/>
                    </a:ext>
                  </a:extLst>
                </a:gridCol>
                <a:gridCol w="434035">
                  <a:extLst>
                    <a:ext uri="{9D8B030D-6E8A-4147-A177-3AD203B41FA5}">
                      <a16:colId xmlns:a16="http://schemas.microsoft.com/office/drawing/2014/main" val="3485019844"/>
                    </a:ext>
                  </a:extLst>
                </a:gridCol>
                <a:gridCol w="434035">
                  <a:extLst>
                    <a:ext uri="{9D8B030D-6E8A-4147-A177-3AD203B41FA5}">
                      <a16:colId xmlns:a16="http://schemas.microsoft.com/office/drawing/2014/main" val="3408232978"/>
                    </a:ext>
                  </a:extLst>
                </a:gridCol>
                <a:gridCol w="434035">
                  <a:extLst>
                    <a:ext uri="{9D8B030D-6E8A-4147-A177-3AD203B41FA5}">
                      <a16:colId xmlns:a16="http://schemas.microsoft.com/office/drawing/2014/main" val="1447316957"/>
                    </a:ext>
                  </a:extLst>
                </a:gridCol>
                <a:gridCol w="434035">
                  <a:extLst>
                    <a:ext uri="{9D8B030D-6E8A-4147-A177-3AD203B41FA5}">
                      <a16:colId xmlns:a16="http://schemas.microsoft.com/office/drawing/2014/main" val="4050397716"/>
                    </a:ext>
                  </a:extLst>
                </a:gridCol>
                <a:gridCol w="434035">
                  <a:extLst>
                    <a:ext uri="{9D8B030D-6E8A-4147-A177-3AD203B41FA5}">
                      <a16:colId xmlns:a16="http://schemas.microsoft.com/office/drawing/2014/main" val="1776960175"/>
                    </a:ext>
                  </a:extLst>
                </a:gridCol>
                <a:gridCol w="434035">
                  <a:extLst>
                    <a:ext uri="{9D8B030D-6E8A-4147-A177-3AD203B41FA5}">
                      <a16:colId xmlns:a16="http://schemas.microsoft.com/office/drawing/2014/main" val="535015609"/>
                    </a:ext>
                  </a:extLst>
                </a:gridCol>
                <a:gridCol w="434035">
                  <a:extLst>
                    <a:ext uri="{9D8B030D-6E8A-4147-A177-3AD203B41FA5}">
                      <a16:colId xmlns:a16="http://schemas.microsoft.com/office/drawing/2014/main" val="2999746120"/>
                    </a:ext>
                  </a:extLst>
                </a:gridCol>
                <a:gridCol w="170382">
                  <a:extLst>
                    <a:ext uri="{9D8B030D-6E8A-4147-A177-3AD203B41FA5}">
                      <a16:colId xmlns:a16="http://schemas.microsoft.com/office/drawing/2014/main" val="3654509034"/>
                    </a:ext>
                  </a:extLst>
                </a:gridCol>
                <a:gridCol w="334784">
                  <a:extLst>
                    <a:ext uri="{9D8B030D-6E8A-4147-A177-3AD203B41FA5}">
                      <a16:colId xmlns:a16="http://schemas.microsoft.com/office/drawing/2014/main" val="3103835607"/>
                    </a:ext>
                  </a:extLst>
                </a:gridCol>
              </a:tblGrid>
              <a:tr h="134777">
                <a:tc>
                  <a:txBody>
                    <a:bodyPr/>
                    <a:lstStyle/>
                    <a:p>
                      <a:pPr algn="l" fontAlgn="b"/>
                      <a:r>
                        <a:rPr lang="en-US" sz="900" b="1" i="0" u="none" strike="noStrike" noProof="0" dirty="0">
                          <a:solidFill>
                            <a:srgbClr val="000000"/>
                          </a:solidFill>
                          <a:effectLst/>
                          <a:latin typeface="Arial" panose="020B0604020202020204" pitchFamily="34" charset="0"/>
                        </a:rPr>
                        <a:t>Technology</a:t>
                      </a:r>
                    </a:p>
                  </a:txBody>
                  <a:tcPr marL="7526" marR="7526" marT="7526"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1</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2</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3</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4</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5</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6</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7</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8</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9</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10</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TRL 11</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900" b="1" i="0" u="none" strike="noStrike" noProof="0" dirty="0">
                          <a:solidFill>
                            <a:srgbClr val="000000"/>
                          </a:solidFill>
                          <a:effectLst/>
                          <a:latin typeface="Arial" panose="020B0604020202020204" pitchFamily="34" charset="0"/>
                        </a:rPr>
                        <a:t>Ref</a:t>
                      </a:r>
                    </a:p>
                  </a:txBody>
                  <a:tcPr marL="7526" marR="7526" marT="7526"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4624410"/>
                  </a:ext>
                </a:extLst>
              </a:tr>
              <a:tr h="134777">
                <a:tc>
                  <a:txBody>
                    <a:bodyPr/>
                    <a:lstStyle/>
                    <a:p>
                      <a:pPr algn="l" fontAlgn="b"/>
                      <a:r>
                        <a:rPr lang="en-US" sz="900" b="1" i="0" u="none" strike="noStrike" noProof="0">
                          <a:solidFill>
                            <a:srgbClr val="000000"/>
                          </a:solidFill>
                          <a:effectLst/>
                          <a:latin typeface="Arial" panose="020B0604020202020204" pitchFamily="34" charset="0"/>
                        </a:rPr>
                        <a:t>Batteries</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extLst>
                  <a:ext uri="{0D108BD9-81ED-4DB2-BD59-A6C34878D82A}">
                    <a16:rowId xmlns:a16="http://schemas.microsoft.com/office/drawing/2014/main" val="719753859"/>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Gen 3 Li-ion batteries for mobility (Time to market: 2025(+))</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1</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60607974"/>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Gen 4 Li-ion batteries for mobility (Time to market: 2030(+))</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1,3</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13234773"/>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Gen 5 batteries for mobility (RIA)</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dirty="0">
                          <a:solidFill>
                            <a:srgbClr val="000000"/>
                          </a:solidFill>
                          <a:effectLst/>
                          <a:latin typeface="Arial" panose="020B0604020202020204" pitchFamily="34" charset="0"/>
                        </a:rPr>
                        <a:t>3</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9771516"/>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Li-ion battery materials for stationary storage (Time to market: 2030)</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1</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290098781"/>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Redox flow batteries (TRL 8)</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dirty="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474835"/>
                  </a:ext>
                </a:extLst>
              </a:tr>
              <a:tr h="134777">
                <a:tc>
                  <a:txBody>
                    <a:bodyPr/>
                    <a:lstStyle/>
                    <a:p>
                      <a:pPr algn="l" fontAlgn="b"/>
                      <a:r>
                        <a:rPr lang="en-US" sz="900" b="0" i="0" u="none" strike="noStrike" noProof="0">
                          <a:solidFill>
                            <a:srgbClr val="000000"/>
                          </a:solidFill>
                          <a:effectLst/>
                          <a:latin typeface="Arial" panose="020B0604020202020204" pitchFamily="34" charset="0"/>
                        </a:rPr>
                        <a:t>Solid state + Li-metal (TRL 5)</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30C7D8"/>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dirty="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973965074"/>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Li-S batteries (TRL 4)</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73069455"/>
                  </a:ext>
                </a:extLst>
              </a:tr>
              <a:tr h="134777">
                <a:tc>
                  <a:txBody>
                    <a:bodyPr/>
                    <a:lstStyle/>
                    <a:p>
                      <a:pPr algn="l" fontAlgn="b"/>
                      <a:r>
                        <a:rPr lang="en-US" sz="900" b="0" i="0" u="none" strike="noStrike" noProof="0">
                          <a:solidFill>
                            <a:srgbClr val="000000"/>
                          </a:solidFill>
                          <a:effectLst/>
                          <a:latin typeface="Arial" panose="020B0604020202020204" pitchFamily="34" charset="0"/>
                        </a:rPr>
                        <a:t>Manganese-rich cathodes (TRL 4)</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585970152"/>
                  </a:ext>
                </a:extLst>
              </a:tr>
              <a:tr h="134777">
                <a:tc>
                  <a:txBody>
                    <a:bodyPr/>
                    <a:lstStyle/>
                    <a:p>
                      <a:pPr algn="l" fontAlgn="b"/>
                      <a:r>
                        <a:rPr lang="en-US" sz="900" b="0" i="0" u="none" strike="noStrike" noProof="0">
                          <a:solidFill>
                            <a:srgbClr val="000000"/>
                          </a:solidFill>
                          <a:effectLst/>
                          <a:latin typeface="Arial" panose="020B0604020202020204" pitchFamily="34" charset="0"/>
                        </a:rPr>
                        <a:t>Sodium-ion batteries (TRL 6)</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089406585"/>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Potassium-ion batteries (TRL 3)</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232138925"/>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Li-air batteries (TRL 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581022071"/>
                  </a:ext>
                </a:extLst>
              </a:tr>
              <a:tr h="134777">
                <a:tc>
                  <a:txBody>
                    <a:bodyPr/>
                    <a:lstStyle/>
                    <a:p>
                      <a:pPr algn="l" fontAlgn="b"/>
                      <a:r>
                        <a:rPr lang="en-US" sz="900" b="0" i="0" u="none" strike="noStrike" noProof="0">
                          <a:solidFill>
                            <a:srgbClr val="000000"/>
                          </a:solidFill>
                          <a:effectLst/>
                          <a:latin typeface="Arial" panose="020B0604020202020204" pitchFamily="34" charset="0"/>
                        </a:rPr>
                        <a:t>Medium-High Silicon content and Silicon anodes (TRL 5-7)</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750606377"/>
                  </a:ext>
                </a:extLst>
              </a:tr>
              <a:tr h="134777">
                <a:tc>
                  <a:txBody>
                    <a:bodyPr/>
                    <a:lstStyle/>
                    <a:p>
                      <a:pPr algn="l" fontAlgn="b"/>
                      <a:r>
                        <a:rPr lang="en-US" sz="900" b="0" i="0" u="none" strike="noStrike" noProof="0">
                          <a:solidFill>
                            <a:srgbClr val="000000"/>
                          </a:solidFill>
                          <a:effectLst/>
                          <a:latin typeface="Arial" panose="020B0604020202020204" pitchFamily="34" charset="0"/>
                        </a:rPr>
                        <a:t>Multivalent ion batteries (TRL 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23789288"/>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Battery designed for recycling (TRL 5)</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5"/>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75928216"/>
                  </a:ext>
                </a:extLst>
              </a:tr>
              <a:tr h="134777">
                <a:tc>
                  <a:txBody>
                    <a:bodyPr/>
                    <a:lstStyle/>
                    <a:p>
                      <a:pPr algn="l" fontAlgn="b"/>
                      <a:r>
                        <a:rPr lang="en-US" sz="900" b="0" i="0" u="none" strike="noStrike" noProof="0">
                          <a:solidFill>
                            <a:srgbClr val="000000"/>
                          </a:solidFill>
                          <a:effectLst/>
                          <a:latin typeface="Arial" panose="020B0604020202020204" pitchFamily="34" charset="0"/>
                        </a:rPr>
                        <a:t>Biological metals reclamation-Bioleaching (TRL 3-4)</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32740056"/>
                  </a:ext>
                </a:extLst>
              </a:tr>
              <a:tr h="129175">
                <a:tc>
                  <a:txBody>
                    <a:bodyPr/>
                    <a:lstStyle/>
                    <a:p>
                      <a:pPr algn="l" fontAlgn="b"/>
                      <a:r>
                        <a:rPr lang="en-US" sz="900" b="0" i="0" u="none" strike="noStrike" noProof="0" dirty="0">
                          <a:solidFill>
                            <a:srgbClr val="000000"/>
                          </a:solidFill>
                          <a:effectLst/>
                          <a:latin typeface="Arial" panose="020B0604020202020204" pitchFamily="34" charset="0"/>
                        </a:rPr>
                        <a:t>Cathode healing (TRL 3-4)</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0650603"/>
                  </a:ext>
                </a:extLst>
              </a:tr>
              <a:tr h="134777">
                <a:tc>
                  <a:txBody>
                    <a:bodyPr/>
                    <a:lstStyle/>
                    <a:p>
                      <a:pPr algn="l" fontAlgn="b"/>
                      <a:r>
                        <a:rPr lang="en-US" sz="900" b="0" i="0" u="none" strike="noStrike" noProof="0">
                          <a:solidFill>
                            <a:srgbClr val="000000"/>
                          </a:solidFill>
                          <a:effectLst/>
                          <a:latin typeface="Arial" panose="020B0604020202020204" pitchFamily="34" charset="0"/>
                        </a:rPr>
                        <a:t>Leaching (for cathode recycling) (TRL 11)</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041379513"/>
                  </a:ext>
                </a:extLst>
              </a:tr>
              <a:tr h="134777">
                <a:tc>
                  <a:txBody>
                    <a:bodyPr/>
                    <a:lstStyle/>
                    <a:p>
                      <a:pPr algn="l" fontAlgn="b"/>
                      <a:r>
                        <a:rPr lang="en-US" sz="900" b="0" i="0" u="none" strike="noStrike" noProof="0">
                          <a:solidFill>
                            <a:srgbClr val="000000"/>
                          </a:solidFill>
                          <a:effectLst/>
                          <a:latin typeface="Arial" panose="020B0604020202020204" pitchFamily="34" charset="0"/>
                        </a:rPr>
                        <a:t>Ultrasound material separation (TRL 3-4)</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045188602"/>
                  </a:ext>
                </a:extLst>
              </a:tr>
              <a:tr h="134777">
                <a:tc>
                  <a:txBody>
                    <a:bodyPr/>
                    <a:lstStyle/>
                    <a:p>
                      <a:pPr algn="l" fontAlgn="b"/>
                      <a:r>
                        <a:rPr lang="en-US" sz="900" b="1" i="0" u="none" strike="noStrike" noProof="0" dirty="0">
                          <a:solidFill>
                            <a:srgbClr val="000000"/>
                          </a:solidFill>
                          <a:effectLst/>
                          <a:latin typeface="Arial" panose="020B0604020202020204" pitchFamily="34" charset="0"/>
                        </a:rPr>
                        <a:t>Wind turbines</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extLst>
                  <a:ext uri="{0D108BD9-81ED-4DB2-BD59-A6C34878D82A}">
                    <a16:rowId xmlns:a16="http://schemas.microsoft.com/office/drawing/2014/main" val="1181369955"/>
                  </a:ext>
                </a:extLst>
              </a:tr>
              <a:tr h="134777">
                <a:tc>
                  <a:txBody>
                    <a:bodyPr/>
                    <a:lstStyle/>
                    <a:p>
                      <a:pPr algn="l" fontAlgn="b"/>
                      <a:r>
                        <a:rPr lang="en-US" sz="900" b="0" i="0" u="none" strike="noStrike" noProof="0">
                          <a:solidFill>
                            <a:srgbClr val="000000"/>
                          </a:solidFill>
                          <a:effectLst/>
                          <a:latin typeface="Arial" panose="020B0604020202020204" pitchFamily="34" charset="0"/>
                        </a:rPr>
                        <a:t>Non-rare earth PM (permanent magnet) generators</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4</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622620570"/>
                  </a:ext>
                </a:extLst>
              </a:tr>
              <a:tr h="141199">
                <a:tc>
                  <a:txBody>
                    <a:bodyPr/>
                    <a:lstStyle/>
                    <a:p>
                      <a:pPr algn="l" fontAlgn="b"/>
                      <a:r>
                        <a:rPr lang="en-US" sz="1000" b="0" i="0" u="none" strike="noStrike" noProof="0">
                          <a:solidFill>
                            <a:srgbClr val="000000"/>
                          </a:solidFill>
                          <a:effectLst/>
                          <a:latin typeface="Corbel" panose="020B0503020204020204" pitchFamily="34" charset="0"/>
                        </a:rPr>
                        <a:t>Adv. materials to reduce the content of CRM in drivetrain components</a:t>
                      </a:r>
                    </a:p>
                  </a:txBody>
                  <a:tcPr marL="7526" marR="7526" marT="7526" marB="0" anchor="b">
                    <a:lnL>
                      <a:noFill/>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3</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143474737"/>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Adv. mat. and material solution to increase the circularity of wind turbine drivetrains</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5"/>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5"/>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5"/>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5"/>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5"/>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3</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72986587"/>
                  </a:ext>
                </a:extLst>
              </a:tr>
              <a:tr h="141199">
                <a:tc>
                  <a:txBody>
                    <a:bodyPr/>
                    <a:lstStyle/>
                    <a:p>
                      <a:pPr algn="l" fontAlgn="b"/>
                      <a:r>
                        <a:rPr lang="en-US" sz="1000" b="0" i="0" u="none" strike="noStrike" noProof="0" dirty="0">
                          <a:solidFill>
                            <a:srgbClr val="000000"/>
                          </a:solidFill>
                          <a:effectLst/>
                          <a:latin typeface="Corbel" panose="020B0503020204020204" pitchFamily="34" charset="0"/>
                        </a:rPr>
                        <a:t>Hydrogen decrepitation (HD) or hydrogen-disproportionation decomposition-recombination (HDDR) for magnet recycling</a:t>
                      </a:r>
                    </a:p>
                  </a:txBody>
                  <a:tcPr marL="7526" marR="7526" marT="7526" marB="0" anchor="b">
                    <a:lnL>
                      <a:noFill/>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5</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304291897"/>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Sintering for magnet recycling</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5</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025578337"/>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Hydrometallurgical processes for low quality magnet recycling</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5</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294760925"/>
                  </a:ext>
                </a:extLst>
              </a:tr>
              <a:tr h="134777">
                <a:tc>
                  <a:txBody>
                    <a:bodyPr/>
                    <a:lstStyle/>
                    <a:p>
                      <a:pPr algn="l" fontAlgn="b"/>
                      <a:r>
                        <a:rPr lang="en-US" sz="900" b="1" i="0" u="none" strike="noStrike" noProof="0" dirty="0">
                          <a:solidFill>
                            <a:srgbClr val="000000"/>
                          </a:solidFill>
                          <a:effectLst/>
                          <a:latin typeface="Arial" panose="020B0604020202020204" pitchFamily="34" charset="0"/>
                        </a:rPr>
                        <a:t>Hydrogen production and use</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extLst>
                  <a:ext uri="{0D108BD9-81ED-4DB2-BD59-A6C34878D82A}">
                    <a16:rowId xmlns:a16="http://schemas.microsoft.com/office/drawing/2014/main" val="1761924718"/>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Develop new electrodes and membranes, reducing / free of CRM (early-stage research)</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6</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170697858"/>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Optimize the recycling technology for PEMFC and SOFC, and electrolysis processes (early-stage research)</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6</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435233876"/>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Transfer current industrial processes to recycling processes for </a:t>
                      </a:r>
                      <a:r>
                        <a:rPr lang="en-US" sz="900" b="0" i="0" u="none" strike="noStrike" noProof="0" dirty="0" err="1">
                          <a:solidFill>
                            <a:srgbClr val="000000"/>
                          </a:solidFill>
                          <a:effectLst/>
                          <a:latin typeface="Arial" panose="020B0604020202020204" pitchFamily="34" charset="0"/>
                        </a:rPr>
                        <a:t>electrolysers</a:t>
                      </a:r>
                      <a:r>
                        <a:rPr lang="en-US" sz="900" b="0" i="0" u="none" strike="noStrike" noProof="0" dirty="0">
                          <a:solidFill>
                            <a:srgbClr val="000000"/>
                          </a:solidFill>
                          <a:effectLst/>
                          <a:latin typeface="Arial" panose="020B0604020202020204" pitchFamily="34" charset="0"/>
                        </a:rPr>
                        <a:t> and fuel cells (demonstration)</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6</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19025192"/>
                  </a:ext>
                </a:extLst>
              </a:tr>
              <a:tr h="134777">
                <a:tc>
                  <a:txBody>
                    <a:bodyPr/>
                    <a:lstStyle/>
                    <a:p>
                      <a:pPr algn="l" fontAlgn="b"/>
                      <a:r>
                        <a:rPr lang="en-US" sz="900" b="0" i="0" u="none" strike="noStrike" noProof="0">
                          <a:solidFill>
                            <a:srgbClr val="000000"/>
                          </a:solidFill>
                          <a:effectLst/>
                          <a:latin typeface="Arial" panose="020B0604020202020204" pitchFamily="34" charset="0"/>
                        </a:rPr>
                        <a:t>Anion exchange membrane electrolyser (without Pt) (TRL 6)</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30C7D8"/>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822889994"/>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Advanced materials for PEM </a:t>
                      </a:r>
                      <a:r>
                        <a:rPr lang="en-US" sz="900" b="0" i="0" u="none" strike="noStrike" noProof="0" dirty="0" err="1">
                          <a:solidFill>
                            <a:srgbClr val="000000"/>
                          </a:solidFill>
                          <a:effectLst/>
                          <a:latin typeface="Arial" panose="020B0604020202020204" pitchFamily="34" charset="0"/>
                        </a:rPr>
                        <a:t>electrolysers</a:t>
                      </a:r>
                      <a:r>
                        <a:rPr lang="en-US" sz="900" b="0" i="0" u="none" strike="noStrike" noProof="0" dirty="0">
                          <a:solidFill>
                            <a:srgbClr val="000000"/>
                          </a:solidFill>
                          <a:effectLst/>
                          <a:latin typeface="Arial" panose="020B0604020202020204" pitchFamily="34" charset="0"/>
                        </a:rPr>
                        <a:t> (TRL 2-6)</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dirty="0">
                          <a:solidFill>
                            <a:srgbClr val="000000"/>
                          </a:solidFill>
                          <a:effectLst/>
                          <a:latin typeface="Arial" panose="020B0604020202020204" pitchFamily="34" charset="0"/>
                        </a:rPr>
                        <a:t>3</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149261867"/>
                  </a:ext>
                </a:extLst>
              </a:tr>
              <a:tr h="134777">
                <a:tc>
                  <a:txBody>
                    <a:bodyPr/>
                    <a:lstStyle/>
                    <a:p>
                      <a:pPr algn="l" fontAlgn="b"/>
                      <a:r>
                        <a:rPr lang="en-US" sz="900" b="1" i="0" u="none" strike="noStrike" noProof="0" dirty="0">
                          <a:solidFill>
                            <a:srgbClr val="000000"/>
                          </a:solidFill>
                          <a:effectLst/>
                          <a:latin typeface="Arial" panose="020B0604020202020204" pitchFamily="34" charset="0"/>
                        </a:rPr>
                        <a:t>Solar-PV</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extLst>
                  <a:ext uri="{0D108BD9-81ED-4DB2-BD59-A6C34878D82A}">
                    <a16:rowId xmlns:a16="http://schemas.microsoft.com/office/drawing/2014/main" val="1746229003"/>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Organic thin-film solar cell (TRL 5-6)</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dirty="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739535317"/>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Perovskite solar cell (TRL 4-5)</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3"/>
                    </a:solidFill>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FFFFFF"/>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202743379"/>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Thin-film PV (TRL 8)</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solidFill>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en-US" sz="900" b="0" i="0" u="none" strike="noStrike" noProof="0" dirty="0">
                          <a:solidFill>
                            <a:srgbClr val="000000"/>
                          </a:solidFill>
                          <a:effectLst/>
                          <a:latin typeface="Arial" panose="020B0604020202020204" pitchFamily="34" charset="0"/>
                        </a:rPr>
                        <a:t>2</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623263808"/>
                  </a:ext>
                </a:extLst>
              </a:tr>
              <a:tr h="143844">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Extraction</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tc>
                  <a:txBody>
                    <a:bodyPr/>
                    <a:lstStyle/>
                    <a:p>
                      <a:pPr marL="0" algn="l" defTabSz="914354" rtl="0" eaLnBrk="1" fontAlgn="b" latinLnBrk="0" hangingPunct="1"/>
                      <a:r>
                        <a:rPr lang="en-US" sz="900" b="1" i="0" u="none" strike="noStrike" kern="1200" noProof="0" dirty="0">
                          <a:solidFill>
                            <a:srgbClr val="000000"/>
                          </a:solidFill>
                          <a:effectLst/>
                          <a:latin typeface="Arial" panose="020B0604020202020204" pitchFamily="34" charset="0"/>
                          <a:ea typeface="+mn-ea"/>
                          <a:cs typeface="+mn-cs"/>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8E6E6"/>
                    </a:solidFill>
                  </a:tcPr>
                </a:tc>
                <a:extLst>
                  <a:ext uri="{0D108BD9-81ED-4DB2-BD59-A6C34878D82A}">
                    <a16:rowId xmlns:a16="http://schemas.microsoft.com/office/drawing/2014/main" val="65480597"/>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Development of new geochemical and mineral chemical vectors to ore (</a:t>
                      </a:r>
                      <a:r>
                        <a:rPr lang="en-US" sz="900" b="0" i="0" u="none" strike="noStrike" noProof="0" dirty="0">
                          <a:solidFill>
                            <a:schemeClr val="accent4"/>
                          </a:solidFill>
                          <a:effectLst/>
                          <a:latin typeface="Arial" panose="020B0604020202020204" pitchFamily="34" charset="0"/>
                        </a:rPr>
                        <a:t>TRL unknown</a:t>
                      </a:r>
                      <a:r>
                        <a:rPr lang="en-US" sz="900" b="0" i="0" u="none" strike="noStrike" noProof="0" dirty="0">
                          <a:solidFill>
                            <a:srgbClr val="000000"/>
                          </a:solidFill>
                          <a:effectLst/>
                          <a:latin typeface="Arial" panose="020B0604020202020204" pitchFamily="34" charset="0"/>
                        </a:rPr>
                        <a:t>).</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algn="r" defTabSz="914354" rtl="0" eaLnBrk="1" fontAlgn="b" latinLnBrk="0" hangingPunct="1"/>
                      <a:r>
                        <a:rPr lang="en-US" sz="900" b="0" i="0" u="none" strike="noStrike" kern="1200" noProof="0" dirty="0">
                          <a:solidFill>
                            <a:srgbClr val="000000"/>
                          </a:solidFill>
                          <a:effectLst/>
                          <a:latin typeface="Arial" panose="020B0604020202020204" pitchFamily="34" charset="0"/>
                          <a:ea typeface="+mn-ea"/>
                          <a:cs typeface="+mn-cs"/>
                        </a:rPr>
                        <a:t>7</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06943581"/>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Improvement of methodologies and technologies to enable mining waste beneficiation (</a:t>
                      </a:r>
                      <a:r>
                        <a:rPr lang="en-US" sz="900" b="0" i="0" u="none" strike="noStrike" noProof="0" dirty="0">
                          <a:solidFill>
                            <a:schemeClr val="accent4"/>
                          </a:solidFill>
                          <a:effectLst/>
                          <a:latin typeface="Arial" panose="020B0604020202020204" pitchFamily="34" charset="0"/>
                        </a:rPr>
                        <a:t>TRL unknown</a:t>
                      </a:r>
                      <a:r>
                        <a:rPr lang="en-US" sz="900" b="0" i="0" u="none" strike="noStrike" noProof="0" dirty="0">
                          <a:solidFill>
                            <a:srgbClr val="000000"/>
                          </a:solidFill>
                          <a:effectLst/>
                          <a:latin typeface="Arial" panose="020B0604020202020204" pitchFamily="34" charset="0"/>
                        </a:rPr>
                        <a:t>). </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algn="r" defTabSz="914354" rtl="0" eaLnBrk="1" fontAlgn="b" latinLnBrk="0" hangingPunct="1"/>
                      <a:r>
                        <a:rPr lang="en-US" sz="900" b="0" i="0" u="none" strike="noStrike" kern="1200" noProof="0" dirty="0">
                          <a:solidFill>
                            <a:srgbClr val="000000"/>
                          </a:solidFill>
                          <a:effectLst/>
                          <a:latin typeface="Arial" panose="020B0604020202020204" pitchFamily="34" charset="0"/>
                          <a:ea typeface="+mn-ea"/>
                          <a:cs typeface="+mn-cs"/>
                        </a:rPr>
                        <a:t>7</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377256217"/>
                  </a:ext>
                </a:extLst>
              </a:tr>
              <a:tr h="134777">
                <a:tc>
                  <a:txBody>
                    <a:bodyPr/>
                    <a:lstStyle/>
                    <a:p>
                      <a:pPr algn="l" fontAlgn="b"/>
                      <a:r>
                        <a:rPr lang="en-US" sz="900" b="0" i="0" u="none" strike="noStrike" noProof="0" dirty="0">
                          <a:solidFill>
                            <a:srgbClr val="000000"/>
                          </a:solidFill>
                          <a:effectLst/>
                          <a:latin typeface="Arial" panose="020B0604020202020204" pitchFamily="34" charset="0"/>
                        </a:rPr>
                        <a:t>Development of processes to extract raw materials from mining waste and landfills (</a:t>
                      </a:r>
                      <a:r>
                        <a:rPr lang="en-US" sz="900" b="0" i="0" u="none" strike="noStrike" noProof="0" dirty="0">
                          <a:solidFill>
                            <a:schemeClr val="accent4"/>
                          </a:solidFill>
                          <a:effectLst/>
                          <a:latin typeface="Arial" panose="020B0604020202020204" pitchFamily="34" charset="0"/>
                        </a:rPr>
                        <a:t>TRL unknown</a:t>
                      </a:r>
                      <a:r>
                        <a:rPr lang="en-US" sz="900" b="0" i="0" u="none" strike="noStrike" noProof="0" dirty="0">
                          <a:solidFill>
                            <a:srgbClr val="000000"/>
                          </a:solidFill>
                          <a:effectLst/>
                          <a:latin typeface="Arial" panose="020B0604020202020204" pitchFamily="34" charset="0"/>
                        </a:rPr>
                        <a:t>).</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dirty="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900" b="0" i="0" u="none" strike="noStrike" noProof="0">
                        <a:solidFill>
                          <a:srgbClr val="000000"/>
                        </a:solidFill>
                        <a:effectLst/>
                        <a:latin typeface="Arial" panose="020B0604020202020204" pitchFamily="34" charset="0"/>
                      </a:endParaRP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marL="0" algn="r" defTabSz="914354" rtl="0" eaLnBrk="1" fontAlgn="b" latinLnBrk="0" hangingPunct="1"/>
                      <a:r>
                        <a:rPr lang="en-US" sz="900" b="0" i="0" u="none" strike="noStrike" kern="1200" noProof="0" dirty="0">
                          <a:solidFill>
                            <a:srgbClr val="000000"/>
                          </a:solidFill>
                          <a:effectLst/>
                          <a:latin typeface="Arial" panose="020B0604020202020204" pitchFamily="34" charset="0"/>
                          <a:ea typeface="+mn-ea"/>
                          <a:cs typeface="+mn-cs"/>
                        </a:rPr>
                        <a:t>8</a:t>
                      </a:r>
                    </a:p>
                  </a:txBody>
                  <a:tcPr marL="7526" marR="7526" marT="7526"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904526578"/>
                  </a:ext>
                </a:extLst>
              </a:tr>
            </a:tbl>
          </a:graphicData>
        </a:graphic>
      </p:graphicFrame>
      <p:sp>
        <p:nvSpPr>
          <p:cNvPr id="9" name="Rechthoek 8">
            <a:extLst>
              <a:ext uri="{FF2B5EF4-FFF2-40B4-BE49-F238E27FC236}">
                <a16:creationId xmlns:a16="http://schemas.microsoft.com/office/drawing/2014/main" id="{1072C91B-DBDB-6210-9459-9CB8AD11FD3F}"/>
              </a:ext>
            </a:extLst>
          </p:cNvPr>
          <p:cNvSpPr/>
          <p:nvPr/>
        </p:nvSpPr>
        <p:spPr>
          <a:xfrm>
            <a:off x="3681845" y="1624694"/>
            <a:ext cx="2482192" cy="97971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nl-NL" sz="20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8" name="Tabel 7">
            <a:extLst>
              <a:ext uri="{FF2B5EF4-FFF2-40B4-BE49-F238E27FC236}">
                <a16:creationId xmlns:a16="http://schemas.microsoft.com/office/drawing/2014/main" id="{475DAAFE-7837-E323-3142-12EF12CAFFDB}"/>
              </a:ext>
            </a:extLst>
          </p:cNvPr>
          <p:cNvGraphicFramePr>
            <a:graphicFrameLocks noGrp="1"/>
          </p:cNvGraphicFramePr>
          <p:nvPr>
            <p:extLst>
              <p:ext uri="{D42A27DB-BD31-4B8C-83A1-F6EECF244321}">
                <p14:modId xmlns:p14="http://schemas.microsoft.com/office/powerpoint/2010/main" val="1675916733"/>
              </p:ext>
            </p:extLst>
          </p:nvPr>
        </p:nvGraphicFramePr>
        <p:xfrm>
          <a:off x="3744602" y="1701115"/>
          <a:ext cx="2351398" cy="832260"/>
        </p:xfrm>
        <a:graphic>
          <a:graphicData uri="http://schemas.openxmlformats.org/drawingml/2006/table">
            <a:tbl>
              <a:tblPr/>
              <a:tblGrid>
                <a:gridCol w="546743">
                  <a:extLst>
                    <a:ext uri="{9D8B030D-6E8A-4147-A177-3AD203B41FA5}">
                      <a16:colId xmlns:a16="http://schemas.microsoft.com/office/drawing/2014/main" val="447565845"/>
                    </a:ext>
                  </a:extLst>
                </a:gridCol>
                <a:gridCol w="1804655">
                  <a:extLst>
                    <a:ext uri="{9D8B030D-6E8A-4147-A177-3AD203B41FA5}">
                      <a16:colId xmlns:a16="http://schemas.microsoft.com/office/drawing/2014/main" val="1297351753"/>
                    </a:ext>
                  </a:extLst>
                </a:gridCol>
              </a:tblGrid>
              <a:tr h="111961">
                <a:tc>
                  <a:txBody>
                    <a:bodyPr/>
                    <a:lstStyle/>
                    <a:p>
                      <a:pPr algn="l" fontAlgn="b"/>
                      <a:r>
                        <a:rPr lang="en-US" sz="1000" b="0" i="0" u="none" strike="noStrike" noProof="0" dirty="0">
                          <a:solidFill>
                            <a:srgbClr val="000000"/>
                          </a:solidFill>
                          <a:effectLst/>
                          <a:latin typeface="Arial" panose="020B0604020202020204" pitchFamily="34" charset="0"/>
                        </a:rPr>
                        <a:t> </a:t>
                      </a:r>
                    </a:p>
                  </a:txBody>
                  <a:tcPr marL="9525" marR="9525" marT="952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fontAlgn="b"/>
                      <a:r>
                        <a:rPr lang="en-US" sz="1000" b="0" i="0" u="none" strike="noStrike" noProof="0" dirty="0">
                          <a:solidFill>
                            <a:srgbClr val="000000"/>
                          </a:solidFill>
                          <a:effectLst/>
                          <a:latin typeface="Arial" panose="020B0604020202020204" pitchFamily="34" charset="0"/>
                        </a:rPr>
                        <a:t> reduction</a:t>
                      </a:r>
                    </a:p>
                  </a:txBody>
                  <a:tcPr marL="9525" marR="9525" marT="952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3595855"/>
                  </a:ext>
                </a:extLst>
              </a:tr>
              <a:tr h="111961">
                <a:tc>
                  <a:txBody>
                    <a:bodyPr/>
                    <a:lstStyle/>
                    <a:p>
                      <a:pPr algn="l" fontAlgn="b"/>
                      <a:r>
                        <a:rPr lang="en-US" sz="1000" b="0" i="0" u="none" strike="noStrike" noProof="0" dirty="0">
                          <a:solidFill>
                            <a:srgbClr val="000000"/>
                          </a:solidFill>
                          <a:effectLst/>
                          <a:latin typeface="Arial" panose="020B0604020202020204" pitchFamily="34" charset="0"/>
                        </a:rPr>
                        <a:t> </a:t>
                      </a:r>
                    </a:p>
                  </a:txBody>
                  <a:tcPr marL="9525" marR="9525" marT="952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l" fontAlgn="b"/>
                      <a:r>
                        <a:rPr lang="en-US" sz="1000" b="0" i="0" u="none" strike="noStrike" noProof="0" dirty="0">
                          <a:solidFill>
                            <a:srgbClr val="000000"/>
                          </a:solidFill>
                          <a:effectLst/>
                          <a:latin typeface="Arial" panose="020B0604020202020204" pitchFamily="34" charset="0"/>
                        </a:rPr>
                        <a:t> substitution</a:t>
                      </a:r>
                    </a:p>
                  </a:txBody>
                  <a:tcPr marL="9525" marR="9525" marT="952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11669475"/>
                  </a:ext>
                </a:extLst>
              </a:tr>
              <a:tr h="169470">
                <a:tc>
                  <a:txBody>
                    <a:bodyPr/>
                    <a:lstStyle/>
                    <a:p>
                      <a:pPr algn="l" fontAlgn="b"/>
                      <a:r>
                        <a:rPr lang="en-US" sz="1000" b="0" i="0" u="none" strike="noStrike" noProof="0" dirty="0">
                          <a:solidFill>
                            <a:srgbClr val="000000"/>
                          </a:solidFill>
                          <a:effectLst/>
                          <a:latin typeface="Arial" panose="020B0604020202020204" pitchFamily="34" charset="0"/>
                        </a:rPr>
                        <a:t> </a:t>
                      </a:r>
                    </a:p>
                  </a:txBody>
                  <a:tcPr marL="9525" marR="9525" marT="952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fontAlgn="b"/>
                      <a:r>
                        <a:rPr lang="en-US" sz="1000" b="0" i="0" u="none" strike="noStrike" noProof="0" dirty="0">
                          <a:solidFill>
                            <a:srgbClr val="000000"/>
                          </a:solidFill>
                          <a:effectLst/>
                          <a:latin typeface="Arial" panose="020B0604020202020204" pitchFamily="34" charset="0"/>
                        </a:rPr>
                        <a:t> design for circularity</a:t>
                      </a:r>
                    </a:p>
                  </a:txBody>
                  <a:tcPr marL="9525" marR="9525" marT="952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2242088"/>
                  </a:ext>
                </a:extLst>
              </a:tr>
              <a:tr h="169470">
                <a:tc>
                  <a:txBody>
                    <a:bodyPr/>
                    <a:lstStyle/>
                    <a:p>
                      <a:pPr algn="l" fontAlgn="b"/>
                      <a:endParaRPr lang="en-US" sz="1000" b="0" i="0" u="none" strike="noStrike" noProof="0" dirty="0">
                        <a:solidFill>
                          <a:srgbClr val="000000"/>
                        </a:solidFill>
                        <a:effectLst/>
                        <a:latin typeface="Arial" panose="020B0604020202020204" pitchFamily="34" charset="0"/>
                      </a:endParaRPr>
                    </a:p>
                  </a:txBody>
                  <a:tcPr marL="9525" marR="9525" marT="952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l" fontAlgn="b"/>
                      <a:r>
                        <a:rPr lang="en-US" sz="1000" b="0" i="0" u="none" strike="noStrike" noProof="0" dirty="0">
                          <a:solidFill>
                            <a:srgbClr val="000000"/>
                          </a:solidFill>
                          <a:effectLst/>
                          <a:latin typeface="Arial" panose="020B0604020202020204" pitchFamily="34" charset="0"/>
                        </a:rPr>
                        <a:t> recycling</a:t>
                      </a:r>
                    </a:p>
                  </a:txBody>
                  <a:tcPr marL="9525" marR="9525" marT="952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3153411"/>
                  </a:ext>
                </a:extLst>
              </a:tr>
              <a:tr h="169470">
                <a:tc>
                  <a:txBody>
                    <a:bodyPr/>
                    <a:lstStyle/>
                    <a:p>
                      <a:pPr algn="l" fontAlgn="b"/>
                      <a:endParaRPr lang="en-US" sz="1000" b="0" i="0" u="none" strike="noStrike" noProof="0" dirty="0">
                        <a:solidFill>
                          <a:srgbClr val="000000"/>
                        </a:solidFill>
                        <a:effectLst/>
                        <a:latin typeface="Arial" panose="020B0604020202020204" pitchFamily="34" charset="0"/>
                      </a:endParaRPr>
                    </a:p>
                  </a:txBody>
                  <a:tcPr marL="9525" marR="9525" marT="952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l" fontAlgn="b"/>
                      <a:r>
                        <a:rPr lang="en-US" sz="1000" b="0" i="0" u="none" strike="noStrike" noProof="0" dirty="0">
                          <a:solidFill>
                            <a:srgbClr val="000000"/>
                          </a:solidFill>
                          <a:effectLst/>
                          <a:latin typeface="Arial" panose="020B0604020202020204" pitchFamily="34" charset="0"/>
                        </a:rPr>
                        <a:t> sustainable mining and refining</a:t>
                      </a:r>
                    </a:p>
                  </a:txBody>
                  <a:tcPr marL="9525" marR="9525" marT="9525"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3746809"/>
                  </a:ext>
                </a:extLst>
              </a:tr>
            </a:tbl>
          </a:graphicData>
        </a:graphic>
      </p:graphicFrame>
      <p:sp>
        <p:nvSpPr>
          <p:cNvPr id="3" name="Tekstvak 2">
            <a:extLst>
              <a:ext uri="{FF2B5EF4-FFF2-40B4-BE49-F238E27FC236}">
                <a16:creationId xmlns:a16="http://schemas.microsoft.com/office/drawing/2014/main" id="{D0A2D42B-F301-AD11-6C23-204713D91CAE}"/>
              </a:ext>
            </a:extLst>
          </p:cNvPr>
          <p:cNvSpPr txBox="1"/>
          <p:nvPr/>
        </p:nvSpPr>
        <p:spPr>
          <a:xfrm>
            <a:off x="212106" y="6495367"/>
            <a:ext cx="10303494" cy="246221"/>
          </a:xfrm>
          <a:prstGeom prst="rect">
            <a:avLst/>
          </a:prstGeom>
          <a:noFill/>
        </p:spPr>
        <p:txBody>
          <a:bodyPr wrap="square">
            <a:spAutoFit/>
          </a:bodyPr>
          <a:lstStyle/>
          <a:p>
            <a:r>
              <a:rPr lang="nl-NL" sz="1000" dirty="0">
                <a:effectLst/>
                <a:latin typeface="Corbel" panose="020B0503020204020204" pitchFamily="34" charset="0"/>
              </a:rPr>
              <a:t>See </a:t>
            </a:r>
            <a:r>
              <a:rPr lang="nl-NL" sz="1000" dirty="0" err="1">
                <a:effectLst/>
                <a:latin typeface="Corbel" panose="020B0503020204020204" pitchFamily="34" charset="0"/>
              </a:rPr>
              <a:t>also</a:t>
            </a:r>
            <a:r>
              <a:rPr lang="nl-NL" sz="1000" dirty="0">
                <a:effectLst/>
                <a:latin typeface="Corbel" panose="020B0503020204020204" pitchFamily="34" charset="0"/>
              </a:rPr>
              <a:t> appendix B.  </a:t>
            </a:r>
            <a:r>
              <a:rPr lang="nl-NL" sz="1000" dirty="0" err="1">
                <a:effectLst/>
                <a:latin typeface="Corbel" panose="020B0503020204020204" pitchFamily="34" charset="0"/>
              </a:rPr>
              <a:t>References</a:t>
            </a:r>
            <a:r>
              <a:rPr lang="nl-NL" sz="1000" dirty="0">
                <a:effectLst/>
                <a:latin typeface="Corbel" panose="020B0503020204020204" pitchFamily="34" charset="0"/>
              </a:rPr>
              <a:t>: 1. ETIP </a:t>
            </a:r>
            <a:r>
              <a:rPr lang="nl-NL" sz="1000" dirty="0" err="1">
                <a:effectLst/>
                <a:latin typeface="Corbel" panose="020B0503020204020204" pitchFamily="34" charset="0"/>
              </a:rPr>
              <a:t>Batteries</a:t>
            </a:r>
            <a:r>
              <a:rPr lang="nl-NL" sz="1000" dirty="0">
                <a:effectLst/>
                <a:latin typeface="Corbel" panose="020B0503020204020204" pitchFamily="34" charset="0"/>
              </a:rPr>
              <a:t>; 2. IEA Clean Energy Guide; 3. EMIRI; 4. ETIP Wind; 5. </a:t>
            </a:r>
            <a:r>
              <a:rPr lang="nl-NL" sz="1000" dirty="0" err="1">
                <a:effectLst/>
                <a:latin typeface="Corbel" panose="020B0503020204020204" pitchFamily="34" charset="0"/>
              </a:rPr>
              <a:t>Valomag</a:t>
            </a:r>
            <a:r>
              <a:rPr lang="nl-NL" sz="1000" dirty="0">
                <a:effectLst/>
                <a:latin typeface="Corbel" panose="020B0503020204020204" pitchFamily="34" charset="0"/>
              </a:rPr>
              <a:t>; 6. Clean </a:t>
            </a:r>
            <a:r>
              <a:rPr lang="nl-NL" sz="1000" dirty="0" err="1">
                <a:effectLst/>
                <a:latin typeface="Corbel" panose="020B0503020204020204" pitchFamily="34" charset="0"/>
              </a:rPr>
              <a:t>Hydrogen</a:t>
            </a:r>
            <a:r>
              <a:rPr lang="nl-NL" sz="1000" dirty="0">
                <a:effectLst/>
                <a:latin typeface="Corbel" panose="020B0503020204020204" pitchFamily="34" charset="0"/>
              </a:rPr>
              <a:t> Partnership </a:t>
            </a:r>
            <a:r>
              <a:rPr lang="nl-NL" sz="1000" dirty="0">
                <a:latin typeface="Corbel" panose="020B0503020204020204" pitchFamily="34" charset="0"/>
              </a:rPr>
              <a:t>; 7. </a:t>
            </a:r>
            <a:r>
              <a:rPr lang="nl-NL" sz="1000" dirty="0" err="1">
                <a:latin typeface="Corbel" panose="020B0503020204020204" pitchFamily="34" charset="0"/>
              </a:rPr>
              <a:t>Swedish</a:t>
            </a:r>
            <a:r>
              <a:rPr lang="nl-NL" sz="1000" dirty="0">
                <a:latin typeface="Corbel" panose="020B0503020204020204" pitchFamily="34" charset="0"/>
              </a:rPr>
              <a:t> </a:t>
            </a:r>
            <a:r>
              <a:rPr lang="nl-NL" sz="1000" dirty="0" err="1">
                <a:latin typeface="Corbel" panose="020B0503020204020204" pitchFamily="34" charset="0"/>
              </a:rPr>
              <a:t>Mining</a:t>
            </a:r>
            <a:r>
              <a:rPr lang="nl-NL" sz="1000" dirty="0">
                <a:latin typeface="Corbel" panose="020B0503020204020204" pitchFamily="34" charset="0"/>
              </a:rPr>
              <a:t> </a:t>
            </a:r>
            <a:r>
              <a:rPr lang="nl-NL" sz="1000" dirty="0" err="1">
                <a:latin typeface="Corbel" panose="020B0503020204020204" pitchFamily="34" charset="0"/>
              </a:rPr>
              <a:t>Innovation</a:t>
            </a:r>
            <a:r>
              <a:rPr lang="nl-NL" sz="1000" dirty="0">
                <a:latin typeface="Corbel" panose="020B0503020204020204" pitchFamily="34" charset="0"/>
              </a:rPr>
              <a:t>; 8. JRC</a:t>
            </a:r>
            <a:endParaRPr lang="nl-NL" sz="1000" dirty="0"/>
          </a:p>
        </p:txBody>
      </p:sp>
      <p:sp>
        <p:nvSpPr>
          <p:cNvPr id="7" name="Title 3">
            <a:extLst>
              <a:ext uri="{FF2B5EF4-FFF2-40B4-BE49-F238E27FC236}">
                <a16:creationId xmlns:a16="http://schemas.microsoft.com/office/drawing/2014/main" id="{95824B1B-5130-C897-9137-C1B1E180FFA1}"/>
              </a:ext>
            </a:extLst>
          </p:cNvPr>
          <p:cNvSpPr txBox="1">
            <a:spLocks/>
          </p:cNvSpPr>
          <p:nvPr/>
        </p:nvSpPr>
        <p:spPr>
          <a:xfrm>
            <a:off x="731823" y="226646"/>
            <a:ext cx="10728324" cy="353085"/>
          </a:xfrm>
          <a:prstGeom prst="rect">
            <a:avLst/>
          </a:prstGeom>
        </p:spPr>
        <p:txBody>
          <a:bodyPr/>
          <a:lstStyle>
            <a:lvl1pPr algn="l" defTabSz="914354" rtl="0" eaLnBrk="1" latinLnBrk="0" hangingPunct="1">
              <a:lnSpc>
                <a:spcPct val="90000"/>
              </a:lnSpc>
              <a:spcBef>
                <a:spcPct val="0"/>
              </a:spcBef>
              <a:buNone/>
              <a:defRPr sz="2000" b="1" i="0" kern="1200" cap="all" baseline="0">
                <a:solidFill>
                  <a:schemeClr val="accent2"/>
                </a:solidFill>
                <a:latin typeface="Raleway-Heavy" panose="020B0003030101060003" pitchFamily="34" charset="0"/>
                <a:ea typeface="Tahoma" panose="020B0604030504040204" pitchFamily="34" charset="0"/>
                <a:cs typeface="Tahoma" panose="020B0604030504040204" pitchFamily="34" charset="0"/>
              </a:defRPr>
            </a:lvl1pPr>
          </a:lstStyle>
          <a:p>
            <a:r>
              <a:rPr lang="en-GB" dirty="0"/>
              <a:t>Key innovations in the chemical industry: innovation pipeline</a:t>
            </a:r>
          </a:p>
        </p:txBody>
      </p:sp>
      <p:sp>
        <p:nvSpPr>
          <p:cNvPr id="2" name="Tijdelijke aanduiding voor dianummer 1">
            <a:extLst>
              <a:ext uri="{FF2B5EF4-FFF2-40B4-BE49-F238E27FC236}">
                <a16:creationId xmlns:a16="http://schemas.microsoft.com/office/drawing/2014/main" id="{1C8C88EC-64A5-1331-9C34-53FB717B7CA4}"/>
              </a:ext>
            </a:extLst>
          </p:cNvPr>
          <p:cNvSpPr>
            <a:spLocks noGrp="1"/>
          </p:cNvSpPr>
          <p:nvPr>
            <p:ph type="sldNum" sz="quarter" idx="12"/>
          </p:nvPr>
        </p:nvSpPr>
        <p:spPr/>
        <p:txBody>
          <a:bodyPr/>
          <a:lstStyle/>
          <a:p>
            <a:fld id="{80CB307B-241F-E341-B03A-1599FAAA4D21}" type="slidenum">
              <a:rPr lang="nl-NL" smtClean="0"/>
              <a:t>11</a:t>
            </a:fld>
            <a:endParaRPr lang="nl-NL"/>
          </a:p>
        </p:txBody>
      </p:sp>
    </p:spTree>
    <p:extLst>
      <p:ext uri="{BB962C8B-B14F-4D97-AF65-F5344CB8AC3E}">
        <p14:creationId xmlns:p14="http://schemas.microsoft.com/office/powerpoint/2010/main" val="4022672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15520D-0777-0585-DFC5-A5FDA095B46E}"/>
              </a:ext>
            </a:extLst>
          </p:cNvPr>
          <p:cNvSpPr>
            <a:spLocks noGrp="1"/>
          </p:cNvSpPr>
          <p:nvPr>
            <p:ph sz="half" idx="1"/>
          </p:nvPr>
        </p:nvSpPr>
        <p:spPr/>
        <p:txBody>
          <a:bodyPr>
            <a:normAutofit/>
          </a:bodyPr>
          <a:lstStyle/>
          <a:p>
            <a:pPr marL="0" indent="0">
              <a:buNone/>
            </a:pPr>
            <a:r>
              <a:rPr lang="en-US" sz="1400" b="1" dirty="0">
                <a:solidFill>
                  <a:schemeClr val="accent2"/>
                </a:solidFill>
              </a:rPr>
              <a:t>Reduction</a:t>
            </a:r>
          </a:p>
          <a:p>
            <a:r>
              <a:rPr lang="en-US" sz="1400" dirty="0"/>
              <a:t>Miniaturization of surface materials: catalysts for hydrogen production and hydrogen fuel cells, battery materials.  </a:t>
            </a:r>
          </a:p>
          <a:p>
            <a:r>
              <a:rPr lang="en-US" sz="1400" dirty="0"/>
              <a:t>Future generation batteries (</a:t>
            </a:r>
            <a:r>
              <a:rPr lang="en-US" sz="1400" dirty="0" err="1"/>
              <a:t>nanopowders</a:t>
            </a:r>
            <a:r>
              <a:rPr lang="en-US" sz="1400" dirty="0"/>
              <a:t>, lithium-air)</a:t>
            </a:r>
          </a:p>
          <a:p>
            <a:pPr marL="0" indent="0">
              <a:buNone/>
            </a:pPr>
            <a:endParaRPr lang="en-US" sz="1400" dirty="0"/>
          </a:p>
          <a:p>
            <a:pPr marL="0" indent="0">
              <a:buNone/>
            </a:pPr>
            <a:r>
              <a:rPr lang="en-US" sz="1400" b="1" dirty="0">
                <a:solidFill>
                  <a:schemeClr val="accent3"/>
                </a:solidFill>
              </a:rPr>
              <a:t>Substitution</a:t>
            </a:r>
          </a:p>
          <a:p>
            <a:r>
              <a:rPr lang="en-US" sz="1400" dirty="0"/>
              <a:t>Alternative battery materials </a:t>
            </a:r>
          </a:p>
          <a:p>
            <a:r>
              <a:rPr lang="en-US" sz="1400" dirty="0"/>
              <a:t>Alternatives for CRMs in permanent magnets</a:t>
            </a:r>
          </a:p>
          <a:p>
            <a:pPr marL="0" indent="0">
              <a:buNone/>
            </a:pPr>
            <a:endParaRPr lang="en-US" sz="1400" dirty="0"/>
          </a:p>
          <a:p>
            <a:pPr marL="0" indent="0">
              <a:buNone/>
            </a:pPr>
            <a:r>
              <a:rPr lang="en-US" sz="1400" b="1" dirty="0">
                <a:solidFill>
                  <a:schemeClr val="accent5"/>
                </a:solidFill>
              </a:rPr>
              <a:t>Design for circularity</a:t>
            </a:r>
          </a:p>
          <a:p>
            <a:r>
              <a:rPr lang="en-US" sz="1400" dirty="0"/>
              <a:t>Recyclable materials and design for solar panels and wind turbines.</a:t>
            </a:r>
          </a:p>
        </p:txBody>
      </p:sp>
      <p:sp>
        <p:nvSpPr>
          <p:cNvPr id="5" name="Tijdelijke aanduiding voor inhoud 4">
            <a:extLst>
              <a:ext uri="{FF2B5EF4-FFF2-40B4-BE49-F238E27FC236}">
                <a16:creationId xmlns:a16="http://schemas.microsoft.com/office/drawing/2014/main" id="{80B1AA7C-9706-A495-A25C-51C9C03CA2BE}"/>
              </a:ext>
            </a:extLst>
          </p:cNvPr>
          <p:cNvSpPr>
            <a:spLocks noGrp="1"/>
          </p:cNvSpPr>
          <p:nvPr>
            <p:ph sz="half" idx="2"/>
          </p:nvPr>
        </p:nvSpPr>
        <p:spPr/>
        <p:txBody>
          <a:bodyPr>
            <a:normAutofit/>
          </a:bodyPr>
          <a:lstStyle/>
          <a:p>
            <a:pPr marL="0" indent="0">
              <a:buNone/>
            </a:pPr>
            <a:r>
              <a:rPr lang="en-GB" sz="1400" b="1" dirty="0">
                <a:solidFill>
                  <a:schemeClr val="accent4"/>
                </a:solidFill>
              </a:rPr>
              <a:t>Sustainable mining and refining</a:t>
            </a:r>
          </a:p>
          <a:p>
            <a:r>
              <a:rPr lang="en-GB" sz="1400" dirty="0"/>
              <a:t>Lithium mining using geothermal energy.</a:t>
            </a:r>
          </a:p>
          <a:p>
            <a:r>
              <a:rPr lang="en-GB" sz="1400" dirty="0"/>
              <a:t>CRM extraction from old mining tailings.</a:t>
            </a:r>
          </a:p>
          <a:p>
            <a:r>
              <a:rPr lang="en-GB" sz="1400" dirty="0"/>
              <a:t>Efficient and sustainable separation of metals from ores (also useful for recycling).</a:t>
            </a:r>
          </a:p>
          <a:p>
            <a:pPr marL="0" indent="0">
              <a:buNone/>
            </a:pPr>
            <a:endParaRPr lang="en-GB" sz="1400" dirty="0"/>
          </a:p>
          <a:p>
            <a:pPr marL="0" indent="0">
              <a:buNone/>
            </a:pPr>
            <a:r>
              <a:rPr lang="en-GB" sz="1400" b="1" dirty="0">
                <a:solidFill>
                  <a:schemeClr val="accent1"/>
                </a:solidFill>
              </a:rPr>
              <a:t>Social innovation</a:t>
            </a:r>
          </a:p>
          <a:p>
            <a:r>
              <a:rPr lang="en-GB" sz="1400" dirty="0"/>
              <a:t>Including product end-of-life in company decision-making about design and marketing, rather than as a later concern.</a:t>
            </a:r>
          </a:p>
          <a:p>
            <a:pPr marL="12700" indent="0">
              <a:buNone/>
            </a:pPr>
            <a:endParaRPr lang="nl-NL" sz="1400" dirty="0"/>
          </a:p>
        </p:txBody>
      </p:sp>
      <p:sp>
        <p:nvSpPr>
          <p:cNvPr id="6" name="Tijdelijke aanduiding voor dianummer 5">
            <a:extLst>
              <a:ext uri="{FF2B5EF4-FFF2-40B4-BE49-F238E27FC236}">
                <a16:creationId xmlns:a16="http://schemas.microsoft.com/office/drawing/2014/main" id="{19A2A6C8-F9CD-64BA-FA02-72D986F32ED8}"/>
              </a:ext>
            </a:extLst>
          </p:cNvPr>
          <p:cNvSpPr>
            <a:spLocks noGrp="1"/>
          </p:cNvSpPr>
          <p:nvPr>
            <p:ph type="sldNum" sz="quarter" idx="12"/>
          </p:nvPr>
        </p:nvSpPr>
        <p:spPr/>
        <p:txBody>
          <a:bodyPr/>
          <a:lstStyle/>
          <a:p>
            <a:fld id="{80CB307B-241F-E341-B03A-1599FAAA4D21}" type="slidenum">
              <a:rPr lang="nl-NL" smtClean="0"/>
              <a:t>12</a:t>
            </a:fld>
            <a:endParaRPr lang="nl-NL"/>
          </a:p>
        </p:txBody>
      </p:sp>
      <p:sp>
        <p:nvSpPr>
          <p:cNvPr id="3" name="Text Placeholder 2">
            <a:extLst>
              <a:ext uri="{FF2B5EF4-FFF2-40B4-BE49-F238E27FC236}">
                <a16:creationId xmlns:a16="http://schemas.microsoft.com/office/drawing/2014/main" id="{6DA7D87E-7E79-C8DA-26D1-76BA5A4F864A}"/>
              </a:ext>
            </a:extLst>
          </p:cNvPr>
          <p:cNvSpPr>
            <a:spLocks noGrp="1"/>
          </p:cNvSpPr>
          <p:nvPr>
            <p:ph type="body" sz="quarter" idx="13"/>
          </p:nvPr>
        </p:nvSpPr>
        <p:spPr/>
        <p:txBody>
          <a:bodyPr/>
          <a:lstStyle/>
          <a:p>
            <a:r>
              <a:rPr lang="en-GB" dirty="0"/>
              <a:t>What innovations can the chemical industry (help) develop to contribute to reducing CRM bottlenecks?</a:t>
            </a:r>
          </a:p>
        </p:txBody>
      </p:sp>
      <p:sp>
        <p:nvSpPr>
          <p:cNvPr id="4" name="Title 3">
            <a:extLst>
              <a:ext uri="{FF2B5EF4-FFF2-40B4-BE49-F238E27FC236}">
                <a16:creationId xmlns:a16="http://schemas.microsoft.com/office/drawing/2014/main" id="{D323B2A3-7A7F-8CE2-3C5E-5DEF937A0FF2}"/>
              </a:ext>
            </a:extLst>
          </p:cNvPr>
          <p:cNvSpPr>
            <a:spLocks noGrp="1"/>
          </p:cNvSpPr>
          <p:nvPr>
            <p:ph type="title"/>
          </p:nvPr>
        </p:nvSpPr>
        <p:spPr/>
        <p:txBody>
          <a:bodyPr/>
          <a:lstStyle/>
          <a:p>
            <a:r>
              <a:rPr lang="en-GB" dirty="0"/>
              <a:t>Key innovations in the chemical industry: additions from the interviews</a:t>
            </a:r>
          </a:p>
        </p:txBody>
      </p:sp>
    </p:spTree>
    <p:extLst>
      <p:ext uri="{BB962C8B-B14F-4D97-AF65-F5344CB8AC3E}">
        <p14:creationId xmlns:p14="http://schemas.microsoft.com/office/powerpoint/2010/main" val="1843703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0EA95E-F43C-6E12-9826-C190353A96C5}"/>
              </a:ext>
            </a:extLst>
          </p:cNvPr>
          <p:cNvSpPr>
            <a:spLocks noGrp="1"/>
          </p:cNvSpPr>
          <p:nvPr>
            <p:ph sz="half" idx="1"/>
          </p:nvPr>
        </p:nvSpPr>
        <p:spPr/>
        <p:txBody>
          <a:bodyPr>
            <a:normAutofit/>
          </a:bodyPr>
          <a:lstStyle/>
          <a:p>
            <a:pPr marL="0" indent="0">
              <a:buNone/>
            </a:pPr>
            <a:r>
              <a:rPr lang="en-US" sz="1400" dirty="0"/>
              <a:t>Attention for CRMs has increased rapidly over the last years.</a:t>
            </a:r>
          </a:p>
          <a:p>
            <a:r>
              <a:rPr lang="en-US" sz="1400" dirty="0"/>
              <a:t>EV and batteries have received a lot of EU support, in order to build a European supply chain.</a:t>
            </a:r>
          </a:p>
          <a:p>
            <a:r>
              <a:rPr lang="en-US" sz="1400" dirty="0"/>
              <a:t>The European CRM Act is expected in March. </a:t>
            </a:r>
          </a:p>
          <a:p>
            <a:r>
              <a:rPr lang="en-US" sz="1400" dirty="0"/>
              <a:t>The attention seems to translate into considerable (public) funding for research on batteries.</a:t>
            </a:r>
          </a:p>
          <a:p>
            <a:r>
              <a:rPr lang="en-US" sz="1400" dirty="0"/>
              <a:t>Application of innovations at scale is often limited by business cases and investment risks.</a:t>
            </a:r>
          </a:p>
          <a:p>
            <a:pPr marL="0" indent="0">
              <a:buNone/>
            </a:pPr>
            <a:r>
              <a:rPr lang="en-US" sz="1400" dirty="0"/>
              <a:t>Data and material passports create opportunities for sustainable sourcing and legislation as well as for reuse and recycling.</a:t>
            </a:r>
          </a:p>
          <a:p>
            <a:pPr marL="0" indent="0">
              <a:buNone/>
            </a:pPr>
            <a:r>
              <a:rPr lang="en-US" sz="1400" dirty="0"/>
              <a:t>Chemical innovation is concentrated in Germany, France, and the Netherlands. Mining innovation is concentrated in Scandinavia and Mediterranean Europe.</a:t>
            </a:r>
          </a:p>
        </p:txBody>
      </p:sp>
      <p:sp>
        <p:nvSpPr>
          <p:cNvPr id="5" name="Tijdelijke aanduiding voor dianummer 4">
            <a:extLst>
              <a:ext uri="{FF2B5EF4-FFF2-40B4-BE49-F238E27FC236}">
                <a16:creationId xmlns:a16="http://schemas.microsoft.com/office/drawing/2014/main" id="{92EB1364-D1D7-5517-50BA-4BF8C0B1E96A}"/>
              </a:ext>
            </a:extLst>
          </p:cNvPr>
          <p:cNvSpPr>
            <a:spLocks noGrp="1"/>
          </p:cNvSpPr>
          <p:nvPr>
            <p:ph type="sldNum" sz="quarter" idx="12"/>
          </p:nvPr>
        </p:nvSpPr>
        <p:spPr/>
        <p:txBody>
          <a:bodyPr/>
          <a:lstStyle/>
          <a:p>
            <a:fld id="{80CB307B-241F-E341-B03A-1599FAAA4D21}" type="slidenum">
              <a:rPr lang="nl-NL" smtClean="0"/>
              <a:t>13</a:t>
            </a:fld>
            <a:endParaRPr lang="nl-NL"/>
          </a:p>
        </p:txBody>
      </p:sp>
      <p:sp>
        <p:nvSpPr>
          <p:cNvPr id="3" name="Text Placeholder 2">
            <a:extLst>
              <a:ext uri="{FF2B5EF4-FFF2-40B4-BE49-F238E27FC236}">
                <a16:creationId xmlns:a16="http://schemas.microsoft.com/office/drawing/2014/main" id="{AA0B54FB-ACBE-1912-C2B5-AC18EFB18E96}"/>
              </a:ext>
            </a:extLst>
          </p:cNvPr>
          <p:cNvSpPr>
            <a:spLocks noGrp="1"/>
          </p:cNvSpPr>
          <p:nvPr>
            <p:ph type="body" sz="quarter" idx="13"/>
          </p:nvPr>
        </p:nvSpPr>
        <p:spPr/>
        <p:txBody>
          <a:bodyPr/>
          <a:lstStyle/>
          <a:p>
            <a:r>
              <a:rPr lang="en-US" dirty="0"/>
              <a:t>How does the innovation landscape support or hinder development and deployment of relevant innovations?</a:t>
            </a:r>
          </a:p>
        </p:txBody>
      </p:sp>
      <p:sp>
        <p:nvSpPr>
          <p:cNvPr id="4" name="Title 3">
            <a:extLst>
              <a:ext uri="{FF2B5EF4-FFF2-40B4-BE49-F238E27FC236}">
                <a16:creationId xmlns:a16="http://schemas.microsoft.com/office/drawing/2014/main" id="{402D8FFF-3528-2453-1913-A1B5510F5CAC}"/>
              </a:ext>
            </a:extLst>
          </p:cNvPr>
          <p:cNvSpPr>
            <a:spLocks noGrp="1"/>
          </p:cNvSpPr>
          <p:nvPr>
            <p:ph type="title"/>
          </p:nvPr>
        </p:nvSpPr>
        <p:spPr/>
        <p:txBody>
          <a:bodyPr/>
          <a:lstStyle/>
          <a:p>
            <a:r>
              <a:rPr lang="en-US" dirty="0"/>
              <a:t>European innovation landscape</a:t>
            </a:r>
          </a:p>
        </p:txBody>
      </p:sp>
    </p:spTree>
    <p:extLst>
      <p:ext uri="{BB962C8B-B14F-4D97-AF65-F5344CB8AC3E}">
        <p14:creationId xmlns:p14="http://schemas.microsoft.com/office/powerpoint/2010/main" val="952408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C324BA-12C5-DAAE-6A2A-96D00338F252}"/>
              </a:ext>
            </a:extLst>
          </p:cNvPr>
          <p:cNvSpPr>
            <a:spLocks noGrp="1"/>
          </p:cNvSpPr>
          <p:nvPr>
            <p:ph type="title"/>
          </p:nvPr>
        </p:nvSpPr>
        <p:spPr/>
        <p:txBody>
          <a:bodyPr/>
          <a:lstStyle/>
          <a:p>
            <a:r>
              <a:rPr lang="en-US"/>
              <a:t>Appendices</a:t>
            </a:r>
          </a:p>
        </p:txBody>
      </p:sp>
      <p:sp>
        <p:nvSpPr>
          <p:cNvPr id="6" name="Text Placeholder 5">
            <a:extLst>
              <a:ext uri="{FF2B5EF4-FFF2-40B4-BE49-F238E27FC236}">
                <a16:creationId xmlns:a16="http://schemas.microsoft.com/office/drawing/2014/main" id="{10F54D3E-08F9-2B23-4C4C-010FAEAB594F}"/>
              </a:ext>
            </a:extLst>
          </p:cNvPr>
          <p:cNvSpPr>
            <a:spLocks noGrp="1"/>
          </p:cNvSpPr>
          <p:nvPr>
            <p:ph type="body" idx="1"/>
          </p:nvPr>
        </p:nvSpPr>
        <p:spPr>
          <a:xfrm>
            <a:off x="4131732" y="3429002"/>
            <a:ext cx="4672026" cy="2874963"/>
          </a:xfrm>
        </p:spPr>
        <p:txBody>
          <a:bodyPr/>
          <a:lstStyle/>
          <a:p>
            <a:pPr algn="l"/>
            <a:r>
              <a:rPr lang="en-US" dirty="0"/>
              <a:t>A Terms and definitions</a:t>
            </a:r>
          </a:p>
          <a:p>
            <a:pPr algn="l"/>
            <a:r>
              <a:rPr lang="en-US" dirty="0"/>
              <a:t>B Process</a:t>
            </a:r>
          </a:p>
          <a:p>
            <a:pPr algn="l"/>
            <a:r>
              <a:rPr lang="en-US" dirty="0"/>
              <a:t>C Inventory of chemical innovations (separate file)</a:t>
            </a:r>
          </a:p>
          <a:p>
            <a:pPr algn="l"/>
            <a:r>
              <a:rPr lang="en-US" dirty="0"/>
              <a:t>D Members European Raw Materials Alliance (separate file)</a:t>
            </a:r>
          </a:p>
        </p:txBody>
      </p:sp>
      <p:sp>
        <p:nvSpPr>
          <p:cNvPr id="3" name="Tijdelijke aanduiding voor dianummer 2">
            <a:extLst>
              <a:ext uri="{FF2B5EF4-FFF2-40B4-BE49-F238E27FC236}">
                <a16:creationId xmlns:a16="http://schemas.microsoft.com/office/drawing/2014/main" id="{6AB3BAA4-91C4-588F-28F9-E05EAED0EBC9}"/>
              </a:ext>
            </a:extLst>
          </p:cNvPr>
          <p:cNvSpPr>
            <a:spLocks noGrp="1"/>
          </p:cNvSpPr>
          <p:nvPr>
            <p:ph type="sldNum" sz="quarter" idx="12"/>
          </p:nvPr>
        </p:nvSpPr>
        <p:spPr/>
        <p:txBody>
          <a:bodyPr/>
          <a:lstStyle/>
          <a:p>
            <a:fld id="{80CB307B-241F-E341-B03A-1599FAAA4D21}" type="slidenum">
              <a:rPr lang="nl-NL" smtClean="0"/>
              <a:t>14</a:t>
            </a:fld>
            <a:endParaRPr lang="nl-NL"/>
          </a:p>
        </p:txBody>
      </p:sp>
    </p:spTree>
    <p:extLst>
      <p:ext uri="{BB962C8B-B14F-4D97-AF65-F5344CB8AC3E}">
        <p14:creationId xmlns:p14="http://schemas.microsoft.com/office/powerpoint/2010/main" val="97059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EBD4B3-06A8-70EE-4E44-5B8DCACADF4D}"/>
              </a:ext>
            </a:extLst>
          </p:cNvPr>
          <p:cNvSpPr>
            <a:spLocks noGrp="1"/>
          </p:cNvSpPr>
          <p:nvPr>
            <p:ph type="sldNum" sz="quarter" idx="12"/>
          </p:nvPr>
        </p:nvSpPr>
        <p:spPr/>
        <p:txBody>
          <a:bodyPr/>
          <a:lstStyle/>
          <a:p>
            <a:fld id="{80CB307B-241F-E341-B03A-1599FAAA4D21}" type="slidenum">
              <a:rPr lang="nl-NL" smtClean="0"/>
              <a:t>15</a:t>
            </a:fld>
            <a:endParaRPr lang="nl-NL"/>
          </a:p>
        </p:txBody>
      </p:sp>
      <p:sp>
        <p:nvSpPr>
          <p:cNvPr id="8" name="Text Placeholder 7">
            <a:extLst>
              <a:ext uri="{FF2B5EF4-FFF2-40B4-BE49-F238E27FC236}">
                <a16:creationId xmlns:a16="http://schemas.microsoft.com/office/drawing/2014/main" id="{3FB402A3-65FB-4770-72F3-170248B3731D}"/>
              </a:ext>
            </a:extLst>
          </p:cNvPr>
          <p:cNvSpPr>
            <a:spLocks noGrp="1"/>
          </p:cNvSpPr>
          <p:nvPr>
            <p:ph type="body" sz="quarter" idx="13"/>
          </p:nvPr>
        </p:nvSpPr>
        <p:spPr/>
        <p:txBody>
          <a:bodyPr/>
          <a:lstStyle/>
          <a:p>
            <a:endParaRPr lang="nl-NL"/>
          </a:p>
        </p:txBody>
      </p:sp>
      <p:sp>
        <p:nvSpPr>
          <p:cNvPr id="5" name="Title 4">
            <a:extLst>
              <a:ext uri="{FF2B5EF4-FFF2-40B4-BE49-F238E27FC236}">
                <a16:creationId xmlns:a16="http://schemas.microsoft.com/office/drawing/2014/main" id="{16499F35-89A1-E249-0C3E-F304D7082ECA}"/>
              </a:ext>
            </a:extLst>
          </p:cNvPr>
          <p:cNvSpPr>
            <a:spLocks noGrp="1"/>
          </p:cNvSpPr>
          <p:nvPr>
            <p:ph type="title"/>
          </p:nvPr>
        </p:nvSpPr>
        <p:spPr/>
        <p:txBody>
          <a:bodyPr/>
          <a:lstStyle/>
          <a:p>
            <a:r>
              <a:rPr lang="nl-NL" dirty="0"/>
              <a:t>Appendix A. </a:t>
            </a:r>
            <a:r>
              <a:rPr lang="nl-NL" dirty="0" err="1"/>
              <a:t>Terms</a:t>
            </a:r>
            <a:r>
              <a:rPr lang="nl-NL" dirty="0"/>
              <a:t> </a:t>
            </a:r>
            <a:r>
              <a:rPr lang="nl-NL" dirty="0" err="1"/>
              <a:t>and</a:t>
            </a:r>
            <a:r>
              <a:rPr lang="nl-NL" dirty="0"/>
              <a:t> </a:t>
            </a:r>
            <a:r>
              <a:rPr lang="nl-NL" dirty="0" err="1"/>
              <a:t>definitions</a:t>
            </a:r>
            <a:endParaRPr lang="nl-NL" dirty="0"/>
          </a:p>
        </p:txBody>
      </p:sp>
      <p:sp>
        <p:nvSpPr>
          <p:cNvPr id="6" name="Content Placeholder 5">
            <a:extLst>
              <a:ext uri="{FF2B5EF4-FFF2-40B4-BE49-F238E27FC236}">
                <a16:creationId xmlns:a16="http://schemas.microsoft.com/office/drawing/2014/main" id="{A2119A22-5848-80A1-A8EA-5312932B8D18}"/>
              </a:ext>
            </a:extLst>
          </p:cNvPr>
          <p:cNvSpPr>
            <a:spLocks noGrp="1"/>
          </p:cNvSpPr>
          <p:nvPr>
            <p:ph type="body" sz="quarter" idx="14"/>
          </p:nvPr>
        </p:nvSpPr>
        <p:spPr/>
        <p:txBody>
          <a:bodyPr/>
          <a:lstStyle/>
          <a:p>
            <a:r>
              <a:rPr lang="en-US" dirty="0"/>
              <a:t>CRMs – critical raw materials are</a:t>
            </a:r>
            <a:r>
              <a:rPr lang="en-US" dirty="0">
                <a:effectLst/>
                <a:latin typeface="Arial" panose="020B0604020202020204" pitchFamily="34" charset="0"/>
              </a:rPr>
              <a:t> materials of high economic importance that face supply risks (i.e., geographical and/or geopolitical constraints) and for which there is no actual or commercially viable substitute. We use the EU 2020 list of CRMs.</a:t>
            </a:r>
          </a:p>
          <a:p>
            <a:r>
              <a:rPr lang="en-US" dirty="0"/>
              <a:t>Criticality – in the EU methodology, the criticality of a material is estimated by its economic importance and its supply risk. Economic importance considers both value added and the (short-term) possibilities for substitution. Supply risk includes the global concentration of suppliers as well as governance and (trade) relations.</a:t>
            </a:r>
          </a:p>
          <a:p>
            <a:r>
              <a:rPr lang="en-US" sz="1400" dirty="0">
                <a:latin typeface="Tahoma" panose="020B0604030504040204" pitchFamily="34" charset="0"/>
                <a:ea typeface="Tahoma" panose="020B0604030504040204" pitchFamily="34" charset="0"/>
                <a:cs typeface="Tahoma" panose="020B0604030504040204" pitchFamily="34" charset="0"/>
              </a:rPr>
              <a:t>Extraction: extraction of primary resources through mining. Chemical innovation can contribute through the development of surface-active reagents and separation technologies.</a:t>
            </a:r>
          </a:p>
          <a:p>
            <a:r>
              <a:rPr lang="en-US" sz="1400" dirty="0">
                <a:latin typeface="Tahoma" panose="020B0604030504040204" pitchFamily="34" charset="0"/>
                <a:ea typeface="Tahoma" panose="020B0604030504040204" pitchFamily="34" charset="0"/>
                <a:cs typeface="Tahoma" panose="020B0604030504040204" pitchFamily="34" charset="0"/>
              </a:rPr>
              <a:t>Recycling: reuse of secondary materials. Chemical innovation can contribute to the development of separation technologies and design for recycling.</a:t>
            </a:r>
          </a:p>
          <a:p>
            <a:r>
              <a:rPr lang="en-US" dirty="0"/>
              <a:t>Reduction – reducing the material use of a product. We focus on innovations that reduce material use (smaller volume, same output; e.g., miniaturization) or that enhance material performance (same volume, higher output; e.g., higher performance batteries).</a:t>
            </a:r>
          </a:p>
          <a:p>
            <a:r>
              <a:rPr lang="en-US" dirty="0"/>
              <a:t>R Strategies. See for a discussion: PBL (2019) </a:t>
            </a:r>
            <a:r>
              <a:rPr lang="en-US" i="1" dirty="0" err="1"/>
              <a:t>Achtergrondrapport</a:t>
            </a:r>
            <a:r>
              <a:rPr lang="en-US" i="1" dirty="0"/>
              <a:t> </a:t>
            </a:r>
            <a:r>
              <a:rPr lang="en-US" i="1" dirty="0" err="1"/>
              <a:t>bij</a:t>
            </a:r>
            <a:r>
              <a:rPr lang="en-US" i="1" dirty="0"/>
              <a:t> </a:t>
            </a:r>
            <a:r>
              <a:rPr lang="en-US" i="1" dirty="0" err="1"/>
              <a:t>circulaire</a:t>
            </a:r>
            <a:r>
              <a:rPr lang="en-US" i="1" dirty="0"/>
              <a:t> </a:t>
            </a:r>
            <a:r>
              <a:rPr lang="en-US" i="1" dirty="0" err="1"/>
              <a:t>economie</a:t>
            </a:r>
            <a:r>
              <a:rPr lang="en-US" i="1" dirty="0"/>
              <a:t> in </a:t>
            </a:r>
            <a:r>
              <a:rPr lang="en-US" i="1" dirty="0" err="1"/>
              <a:t>kaart</a:t>
            </a:r>
            <a:r>
              <a:rPr lang="en-US" i="1" dirty="0"/>
              <a:t>.</a:t>
            </a:r>
          </a:p>
          <a:p>
            <a:r>
              <a:rPr lang="en-US" dirty="0"/>
              <a:t>Substitution – replacement of one material, component of product by another offering the same functions. In this quickscan, we only consider chemical substitution of one material for another.</a:t>
            </a:r>
          </a:p>
        </p:txBody>
      </p:sp>
    </p:spTree>
    <p:extLst>
      <p:ext uri="{BB962C8B-B14F-4D97-AF65-F5344CB8AC3E}">
        <p14:creationId xmlns:p14="http://schemas.microsoft.com/office/powerpoint/2010/main" val="2665214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F95398A-B775-D4F7-8B0E-729B7E376A91}"/>
              </a:ext>
            </a:extLst>
          </p:cNvPr>
          <p:cNvSpPr>
            <a:spLocks noGrp="1"/>
          </p:cNvSpPr>
          <p:nvPr>
            <p:ph type="body" sz="quarter" idx="13"/>
          </p:nvPr>
        </p:nvSpPr>
        <p:spPr/>
        <p:txBody>
          <a:bodyPr/>
          <a:lstStyle/>
          <a:p>
            <a:endParaRPr lang="nl-NL"/>
          </a:p>
        </p:txBody>
      </p:sp>
      <p:sp>
        <p:nvSpPr>
          <p:cNvPr id="5" name="Title 4">
            <a:extLst>
              <a:ext uri="{FF2B5EF4-FFF2-40B4-BE49-F238E27FC236}">
                <a16:creationId xmlns:a16="http://schemas.microsoft.com/office/drawing/2014/main" id="{A68F1AE9-62FB-9331-BFCE-292E12D1C8B9}"/>
              </a:ext>
            </a:extLst>
          </p:cNvPr>
          <p:cNvSpPr>
            <a:spLocks noGrp="1"/>
          </p:cNvSpPr>
          <p:nvPr>
            <p:ph type="title"/>
          </p:nvPr>
        </p:nvSpPr>
        <p:spPr/>
        <p:txBody>
          <a:bodyPr/>
          <a:lstStyle/>
          <a:p>
            <a:r>
              <a:rPr lang="en-US" dirty="0"/>
              <a:t>Appendix B. </a:t>
            </a:r>
            <a:r>
              <a:rPr lang="nl-NL" dirty="0" err="1"/>
              <a:t>Process</a:t>
            </a:r>
            <a:endParaRPr lang="nl-NL" dirty="0"/>
          </a:p>
        </p:txBody>
      </p:sp>
      <p:sp>
        <p:nvSpPr>
          <p:cNvPr id="2" name="Content Placeholder 1">
            <a:extLst>
              <a:ext uri="{FF2B5EF4-FFF2-40B4-BE49-F238E27FC236}">
                <a16:creationId xmlns:a16="http://schemas.microsoft.com/office/drawing/2014/main" id="{7E16435F-5883-E6FD-2447-DB7BD7979547}"/>
              </a:ext>
            </a:extLst>
          </p:cNvPr>
          <p:cNvSpPr>
            <a:spLocks noGrp="1"/>
          </p:cNvSpPr>
          <p:nvPr>
            <p:ph type="body" sz="quarter" idx="14"/>
          </p:nvPr>
        </p:nvSpPr>
        <p:spPr/>
        <p:txBody>
          <a:bodyPr/>
          <a:lstStyle/>
          <a:p>
            <a:pPr marL="0" indent="0">
              <a:buNone/>
            </a:pPr>
            <a:r>
              <a:rPr lang="en-US" dirty="0"/>
              <a:t>This quickscan was conducted from October until December 2022. It consisted of several steps:</a:t>
            </a:r>
          </a:p>
          <a:p>
            <a:r>
              <a:rPr lang="en-US" dirty="0"/>
              <a:t>Preparation, based on literature research.</a:t>
            </a:r>
          </a:p>
          <a:p>
            <a:r>
              <a:rPr lang="en-US" dirty="0"/>
              <a:t>Interviews with Dutch and European experts.</a:t>
            </a:r>
          </a:p>
          <a:p>
            <a:r>
              <a:rPr lang="en-US" dirty="0"/>
              <a:t>Analysis of the findings</a:t>
            </a:r>
          </a:p>
          <a:p>
            <a:r>
              <a:rPr lang="en-US" dirty="0"/>
              <a:t>Strategy session with </a:t>
            </a:r>
            <a:r>
              <a:rPr lang="en-US" dirty="0" err="1"/>
              <a:t>ChemistryNL</a:t>
            </a:r>
            <a:r>
              <a:rPr lang="en-US" dirty="0"/>
              <a:t> on the programming of the side-event</a:t>
            </a:r>
          </a:p>
          <a:p>
            <a:r>
              <a:rPr lang="en-US" dirty="0"/>
              <a:t>Reporting</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Interviews were conducted with the following experts:</a:t>
            </a:r>
          </a:p>
          <a:p>
            <a:r>
              <a:rPr lang="en-US" dirty="0"/>
              <a:t>Benjamin Sprecher (TU Delft) </a:t>
            </a:r>
          </a:p>
          <a:p>
            <a:r>
              <a:rPr lang="en-US" dirty="0" err="1"/>
              <a:t>Emmo</a:t>
            </a:r>
            <a:r>
              <a:rPr lang="en-US" dirty="0"/>
              <a:t> Meijer (</a:t>
            </a:r>
            <a:r>
              <a:rPr lang="en-US" dirty="0" err="1"/>
              <a:t>ChemistryNL</a:t>
            </a:r>
            <a:r>
              <a:rPr lang="en-US" dirty="0"/>
              <a:t>, EIT Raw Materials)</a:t>
            </a:r>
          </a:p>
          <a:p>
            <a:r>
              <a:rPr lang="en-US" dirty="0"/>
              <a:t>Jan </a:t>
            </a:r>
            <a:r>
              <a:rPr lang="en-US" dirty="0" err="1"/>
              <a:t>Tytgat</a:t>
            </a:r>
            <a:r>
              <a:rPr lang="en-US" dirty="0"/>
              <a:t> (Umicore)</a:t>
            </a:r>
          </a:p>
          <a:p>
            <a:r>
              <a:rPr lang="en-US" dirty="0" err="1"/>
              <a:t>Reinier</a:t>
            </a:r>
            <a:r>
              <a:rPr lang="en-US" dirty="0"/>
              <a:t> </a:t>
            </a:r>
            <a:r>
              <a:rPr lang="en-US" dirty="0" err="1"/>
              <a:t>Grimbergen</a:t>
            </a:r>
            <a:r>
              <a:rPr lang="en-US" dirty="0"/>
              <a:t> (TNO/</a:t>
            </a:r>
            <a:r>
              <a:rPr lang="en-US" dirty="0" err="1"/>
              <a:t>ChemistryNL</a:t>
            </a:r>
            <a:r>
              <a:rPr lang="en-US" dirty="0"/>
              <a:t>) and Ivan Vera Concha (TNO)</a:t>
            </a:r>
          </a:p>
          <a:p>
            <a:r>
              <a:rPr lang="en-US" dirty="0"/>
              <a:t>René Kleijn (Leiden University)</a:t>
            </a:r>
          </a:p>
          <a:p>
            <a:r>
              <a:rPr lang="en-US" dirty="0"/>
              <a:t>Robert van Beek (FME)</a:t>
            </a:r>
          </a:p>
          <a:p>
            <a:r>
              <a:rPr lang="en-US" dirty="0"/>
              <a:t>Ton </a:t>
            </a:r>
            <a:r>
              <a:rPr lang="en-US" dirty="0" err="1"/>
              <a:t>Bastein</a:t>
            </a:r>
            <a:r>
              <a:rPr lang="en-US" dirty="0"/>
              <a:t> (TNO)</a:t>
            </a:r>
          </a:p>
          <a:p>
            <a:endParaRPr lang="en-US" dirty="0"/>
          </a:p>
        </p:txBody>
      </p:sp>
      <p:sp>
        <p:nvSpPr>
          <p:cNvPr id="3" name="Tijdelijke aanduiding voor dianummer 2">
            <a:extLst>
              <a:ext uri="{FF2B5EF4-FFF2-40B4-BE49-F238E27FC236}">
                <a16:creationId xmlns:a16="http://schemas.microsoft.com/office/drawing/2014/main" id="{83135A55-7A44-A1AD-3650-EEE5D3F51C88}"/>
              </a:ext>
            </a:extLst>
          </p:cNvPr>
          <p:cNvSpPr>
            <a:spLocks noGrp="1"/>
          </p:cNvSpPr>
          <p:nvPr>
            <p:ph type="sldNum" sz="quarter" idx="12"/>
          </p:nvPr>
        </p:nvSpPr>
        <p:spPr/>
        <p:txBody>
          <a:bodyPr/>
          <a:lstStyle/>
          <a:p>
            <a:fld id="{80CB307B-241F-E341-B03A-1599FAAA4D21}" type="slidenum">
              <a:rPr lang="nl-NL" smtClean="0"/>
              <a:t>16</a:t>
            </a:fld>
            <a:endParaRPr lang="nl-NL"/>
          </a:p>
        </p:txBody>
      </p:sp>
    </p:spTree>
    <p:extLst>
      <p:ext uri="{BB962C8B-B14F-4D97-AF65-F5344CB8AC3E}">
        <p14:creationId xmlns:p14="http://schemas.microsoft.com/office/powerpoint/2010/main" val="2940642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94D60C2-FFD3-4BFD-E4D1-33B23732FB29}"/>
              </a:ext>
            </a:extLst>
          </p:cNvPr>
          <p:cNvSpPr>
            <a:spLocks noGrp="1"/>
          </p:cNvSpPr>
          <p:nvPr>
            <p:ph type="body" sz="quarter" idx="13"/>
          </p:nvPr>
        </p:nvSpPr>
        <p:spPr/>
        <p:txBody>
          <a:bodyPr/>
          <a:lstStyle/>
          <a:p>
            <a:r>
              <a:rPr lang="en-US" dirty="0"/>
              <a:t>Key sources used for this quickscan (1)</a:t>
            </a:r>
          </a:p>
        </p:txBody>
      </p:sp>
      <p:sp>
        <p:nvSpPr>
          <p:cNvPr id="4" name="Title 3">
            <a:extLst>
              <a:ext uri="{FF2B5EF4-FFF2-40B4-BE49-F238E27FC236}">
                <a16:creationId xmlns:a16="http://schemas.microsoft.com/office/drawing/2014/main" id="{4E8A0E4A-B3C9-15C9-9E02-904F74527E46}"/>
              </a:ext>
            </a:extLst>
          </p:cNvPr>
          <p:cNvSpPr>
            <a:spLocks noGrp="1"/>
          </p:cNvSpPr>
          <p:nvPr>
            <p:ph type="title"/>
          </p:nvPr>
        </p:nvSpPr>
        <p:spPr/>
        <p:txBody>
          <a:bodyPr/>
          <a:lstStyle/>
          <a:p>
            <a:r>
              <a:rPr lang="en-US" dirty="0"/>
              <a:t>Appendix B. Process</a:t>
            </a:r>
          </a:p>
        </p:txBody>
      </p:sp>
      <p:sp>
        <p:nvSpPr>
          <p:cNvPr id="2" name="Content Placeholder 1">
            <a:extLst>
              <a:ext uri="{FF2B5EF4-FFF2-40B4-BE49-F238E27FC236}">
                <a16:creationId xmlns:a16="http://schemas.microsoft.com/office/drawing/2014/main" id="{3E333D5F-3F81-7D88-7DA6-6EB4F795264D}"/>
              </a:ext>
            </a:extLst>
          </p:cNvPr>
          <p:cNvSpPr>
            <a:spLocks noGrp="1"/>
          </p:cNvSpPr>
          <p:nvPr>
            <p:ph type="body" sz="quarter" idx="14"/>
          </p:nvPr>
        </p:nvSpPr>
        <p:spPr/>
        <p:txBody>
          <a:bodyPr/>
          <a:lstStyle/>
          <a:p>
            <a:pPr marL="0" indent="0">
              <a:buNone/>
            </a:pPr>
            <a:r>
              <a:rPr lang="en-US" dirty="0"/>
              <a:t>On CRMs:</a:t>
            </a:r>
          </a:p>
          <a:p>
            <a:r>
              <a:rPr lang="en-GB" dirty="0" err="1">
                <a:effectLst/>
                <a:latin typeface="Helvetica" pitchFamily="2" charset="0"/>
              </a:rPr>
              <a:t>Bobba</a:t>
            </a:r>
            <a:r>
              <a:rPr lang="en-GB" dirty="0">
                <a:effectLst/>
                <a:latin typeface="Helvetica" pitchFamily="2" charset="0"/>
              </a:rPr>
              <a:t>, S., Carrara, S., Huisman, J., </a:t>
            </a:r>
            <a:r>
              <a:rPr lang="en-GB" dirty="0" err="1">
                <a:effectLst/>
                <a:latin typeface="Helvetica" pitchFamily="2" charset="0"/>
              </a:rPr>
              <a:t>Mathieux</a:t>
            </a:r>
            <a:r>
              <a:rPr lang="en-GB" dirty="0">
                <a:effectLst/>
                <a:latin typeface="Helvetica" pitchFamily="2" charset="0"/>
              </a:rPr>
              <a:t>, F., Pavel, C. </a:t>
            </a:r>
            <a:r>
              <a:rPr lang="en-GB" dirty="0">
                <a:latin typeface="Helvetica" pitchFamily="2" charset="0"/>
              </a:rPr>
              <a:t>(2020)</a:t>
            </a:r>
            <a:r>
              <a:rPr lang="en-GB" dirty="0">
                <a:effectLst/>
                <a:latin typeface="Helvetica" pitchFamily="2" charset="0"/>
              </a:rPr>
              <a:t>. </a:t>
            </a:r>
            <a:r>
              <a:rPr lang="en-US" i="1" dirty="0"/>
              <a:t>Critical Raw Materials for Strategic Technologies and Sectors in the EU: A foresight study. </a:t>
            </a:r>
            <a:r>
              <a:rPr lang="en-US" dirty="0"/>
              <a:t>European Commission Joint Research Centre.</a:t>
            </a:r>
          </a:p>
          <a:p>
            <a:r>
              <a:rPr lang="en-US" dirty="0" err="1"/>
              <a:t>Gregoir</a:t>
            </a:r>
            <a:r>
              <a:rPr lang="en-US" dirty="0"/>
              <a:t>, L., &amp; van Acker, K. (2022). </a:t>
            </a:r>
            <a:r>
              <a:rPr lang="en-US" i="1" dirty="0"/>
              <a:t>Metals for Clean Energy: Pathways to solving Europe’s raw materials challenge.</a:t>
            </a:r>
            <a:r>
              <a:rPr lang="en-US" dirty="0"/>
              <a:t> KU Leuven.</a:t>
            </a:r>
          </a:p>
          <a:p>
            <a:r>
              <a:rPr lang="en-US" dirty="0"/>
              <a:t>IEA (2021). </a:t>
            </a:r>
            <a:r>
              <a:rPr lang="en-US" i="1" dirty="0"/>
              <a:t>The Role of Critical Minerals in Clean Energy Transitions. World Energy Outlook Special Report</a:t>
            </a:r>
            <a:r>
              <a:rPr lang="en-US" dirty="0"/>
              <a:t> (revised version March 2022).</a:t>
            </a:r>
          </a:p>
          <a:p>
            <a:r>
              <a:rPr lang="en-US" dirty="0" err="1"/>
              <a:t>Patrahau</a:t>
            </a:r>
            <a:r>
              <a:rPr lang="en-US" dirty="0"/>
              <a:t>, I., </a:t>
            </a:r>
            <a:r>
              <a:rPr lang="en-US" dirty="0" err="1"/>
              <a:t>Singhvi</a:t>
            </a:r>
            <a:r>
              <a:rPr lang="en-US" dirty="0"/>
              <a:t>, A., </a:t>
            </a:r>
            <a:r>
              <a:rPr lang="en-US" dirty="0" err="1"/>
              <a:t>Rademaker</a:t>
            </a:r>
            <a:r>
              <a:rPr lang="en-US" dirty="0"/>
              <a:t>, M., van </a:t>
            </a:r>
            <a:r>
              <a:rPr lang="en-US" dirty="0" err="1"/>
              <a:t>Manen</a:t>
            </a:r>
            <a:r>
              <a:rPr lang="en-US" dirty="0"/>
              <a:t>, H., Kleijn, R., &amp; van </a:t>
            </a:r>
            <a:r>
              <a:rPr lang="en-US" dirty="0" err="1"/>
              <a:t>Geuns</a:t>
            </a:r>
            <a:r>
              <a:rPr lang="en-US" dirty="0"/>
              <a:t>, L. (2020). </a:t>
            </a:r>
            <a:r>
              <a:rPr lang="en-US" i="1" dirty="0"/>
              <a:t>Securing critical materials for critical sectors Policy options for the Netherlands and the European Union.</a:t>
            </a:r>
            <a:r>
              <a:rPr lang="en-US" dirty="0"/>
              <a:t> HCSS.</a:t>
            </a:r>
          </a:p>
          <a:p>
            <a:r>
              <a:rPr lang="en-US" dirty="0"/>
              <a:t>Van </a:t>
            </a:r>
            <a:r>
              <a:rPr lang="en-US" dirty="0" err="1"/>
              <a:t>Exter</a:t>
            </a:r>
            <a:r>
              <a:rPr lang="en-US" dirty="0"/>
              <a:t>, P., </a:t>
            </a:r>
            <a:r>
              <a:rPr lang="en-US" dirty="0" err="1"/>
              <a:t>Bouwens</a:t>
            </a:r>
            <a:r>
              <a:rPr lang="en-US" dirty="0"/>
              <a:t>, J., Bosch, S., </a:t>
            </a:r>
            <a:r>
              <a:rPr lang="en-US" dirty="0" err="1"/>
              <a:t>Favrin</a:t>
            </a:r>
            <a:r>
              <a:rPr lang="en-US" dirty="0"/>
              <a:t>, S., </a:t>
            </a:r>
            <a:r>
              <a:rPr lang="en-US" dirty="0" err="1"/>
              <a:t>Zeijlmans</a:t>
            </a:r>
            <a:r>
              <a:rPr lang="en-US" dirty="0"/>
              <a:t>, S., Sprecher, B., et al. (2021). </a:t>
            </a:r>
            <a:r>
              <a:rPr lang="en-US" i="1" dirty="0" err="1"/>
              <a:t>Een</a:t>
            </a:r>
            <a:r>
              <a:rPr lang="en-US" i="1" dirty="0"/>
              <a:t> </a:t>
            </a:r>
            <a:r>
              <a:rPr lang="en-US" i="1" dirty="0" err="1"/>
              <a:t>circulaire</a:t>
            </a:r>
            <a:r>
              <a:rPr lang="en-US" i="1" dirty="0"/>
              <a:t> </a:t>
            </a:r>
            <a:r>
              <a:rPr lang="en-US" i="1" dirty="0" err="1"/>
              <a:t>energietransitie</a:t>
            </a:r>
            <a:r>
              <a:rPr lang="en-US" dirty="0"/>
              <a:t>. </a:t>
            </a:r>
            <a:r>
              <a:rPr lang="en-US" i="1" dirty="0" err="1"/>
              <a:t>Verkenning</a:t>
            </a:r>
            <a:r>
              <a:rPr lang="en-US" i="1" dirty="0"/>
              <a:t> </a:t>
            </a:r>
            <a:r>
              <a:rPr lang="en-US" i="1" dirty="0" err="1"/>
              <a:t>naar</a:t>
            </a:r>
            <a:r>
              <a:rPr lang="en-US" i="1" dirty="0"/>
              <a:t> de </a:t>
            </a:r>
            <a:r>
              <a:rPr lang="en-US" i="1" dirty="0" err="1"/>
              <a:t>metaalvraag</a:t>
            </a:r>
            <a:r>
              <a:rPr lang="en-US" i="1" dirty="0"/>
              <a:t> van het </a:t>
            </a:r>
            <a:r>
              <a:rPr lang="en-US" i="1" dirty="0" err="1"/>
              <a:t>Nederlandse</a:t>
            </a:r>
            <a:r>
              <a:rPr lang="en-US" i="1" dirty="0"/>
              <a:t> </a:t>
            </a:r>
            <a:r>
              <a:rPr lang="en-US" i="1" dirty="0" err="1"/>
              <a:t>energiesysteem</a:t>
            </a:r>
            <a:r>
              <a:rPr lang="en-US" i="1" dirty="0"/>
              <a:t> </a:t>
            </a:r>
            <a:r>
              <a:rPr lang="en-US" i="1" dirty="0" err="1"/>
              <a:t>en</a:t>
            </a:r>
            <a:r>
              <a:rPr lang="en-US" i="1" dirty="0"/>
              <a:t> </a:t>
            </a:r>
            <a:r>
              <a:rPr lang="en-US" i="1" dirty="0" err="1"/>
              <a:t>kansen</a:t>
            </a:r>
            <a:r>
              <a:rPr lang="en-US" i="1" dirty="0"/>
              <a:t> </a:t>
            </a:r>
            <a:r>
              <a:rPr lang="en-US" i="1" dirty="0" err="1"/>
              <a:t>voor</a:t>
            </a:r>
            <a:r>
              <a:rPr lang="en-US" i="1" dirty="0"/>
              <a:t> de </a:t>
            </a:r>
            <a:r>
              <a:rPr lang="en-US" i="1" dirty="0" err="1"/>
              <a:t>industrie</a:t>
            </a:r>
            <a:r>
              <a:rPr lang="en-US" i="1" dirty="0"/>
              <a:t>.</a:t>
            </a:r>
            <a:r>
              <a:rPr lang="en-US" dirty="0"/>
              <a:t> Metabolic, Copper8, Polaris Sustainability, and </a:t>
            </a:r>
            <a:r>
              <a:rPr lang="en-US" dirty="0" err="1"/>
              <a:t>Quintel</a:t>
            </a:r>
            <a:r>
              <a:rPr lang="en-US" dirty="0"/>
              <a:t> Intelligence.</a:t>
            </a:r>
          </a:p>
          <a:p>
            <a:r>
              <a:rPr lang="en-US" dirty="0"/>
              <a:t>Vera Concha, I.C., </a:t>
            </a:r>
            <a:r>
              <a:rPr lang="en-US" dirty="0" err="1"/>
              <a:t>Ligthart</a:t>
            </a:r>
            <a:r>
              <a:rPr lang="en-US" dirty="0"/>
              <a:t>, T., </a:t>
            </a:r>
            <a:r>
              <a:rPr lang="en-US" dirty="0" err="1"/>
              <a:t>Grimbergen</a:t>
            </a:r>
            <a:r>
              <a:rPr lang="en-US" dirty="0"/>
              <a:t>, R., &amp; Rietveld, E. (forthcoming). </a:t>
            </a:r>
            <a:r>
              <a:rPr lang="en-US" i="1" dirty="0"/>
              <a:t>SWOT analysis Critical raw materials for the European Energy Transition</a:t>
            </a:r>
            <a:r>
              <a:rPr lang="en-US" dirty="0"/>
              <a:t>. TNO.</a:t>
            </a:r>
          </a:p>
        </p:txBody>
      </p:sp>
      <p:sp>
        <p:nvSpPr>
          <p:cNvPr id="5" name="Tijdelijke aanduiding voor dianummer 4">
            <a:extLst>
              <a:ext uri="{FF2B5EF4-FFF2-40B4-BE49-F238E27FC236}">
                <a16:creationId xmlns:a16="http://schemas.microsoft.com/office/drawing/2014/main" id="{4C43C2F6-2225-366E-6EE1-6925BA45B4AF}"/>
              </a:ext>
            </a:extLst>
          </p:cNvPr>
          <p:cNvSpPr>
            <a:spLocks noGrp="1"/>
          </p:cNvSpPr>
          <p:nvPr>
            <p:ph type="sldNum" sz="quarter" idx="12"/>
          </p:nvPr>
        </p:nvSpPr>
        <p:spPr/>
        <p:txBody>
          <a:bodyPr/>
          <a:lstStyle/>
          <a:p>
            <a:fld id="{80CB307B-241F-E341-B03A-1599FAAA4D21}" type="slidenum">
              <a:rPr lang="nl-NL" smtClean="0"/>
              <a:t>17</a:t>
            </a:fld>
            <a:endParaRPr lang="nl-NL"/>
          </a:p>
        </p:txBody>
      </p:sp>
    </p:spTree>
    <p:extLst>
      <p:ext uri="{BB962C8B-B14F-4D97-AF65-F5344CB8AC3E}">
        <p14:creationId xmlns:p14="http://schemas.microsoft.com/office/powerpoint/2010/main" val="2229288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94D60C2-FFD3-4BFD-E4D1-33B23732FB29}"/>
              </a:ext>
            </a:extLst>
          </p:cNvPr>
          <p:cNvSpPr>
            <a:spLocks noGrp="1"/>
          </p:cNvSpPr>
          <p:nvPr>
            <p:ph type="body" sz="quarter" idx="13"/>
          </p:nvPr>
        </p:nvSpPr>
        <p:spPr/>
        <p:txBody>
          <a:bodyPr/>
          <a:lstStyle/>
          <a:p>
            <a:r>
              <a:rPr lang="en-US" dirty="0"/>
              <a:t>Key sources used for this quickscan (2)</a:t>
            </a:r>
          </a:p>
        </p:txBody>
      </p:sp>
      <p:sp>
        <p:nvSpPr>
          <p:cNvPr id="4" name="Title 3">
            <a:extLst>
              <a:ext uri="{FF2B5EF4-FFF2-40B4-BE49-F238E27FC236}">
                <a16:creationId xmlns:a16="http://schemas.microsoft.com/office/drawing/2014/main" id="{4E8A0E4A-B3C9-15C9-9E02-904F74527E46}"/>
              </a:ext>
            </a:extLst>
          </p:cNvPr>
          <p:cNvSpPr>
            <a:spLocks noGrp="1"/>
          </p:cNvSpPr>
          <p:nvPr>
            <p:ph type="title"/>
          </p:nvPr>
        </p:nvSpPr>
        <p:spPr/>
        <p:txBody>
          <a:bodyPr/>
          <a:lstStyle/>
          <a:p>
            <a:r>
              <a:rPr lang="en-US" dirty="0"/>
              <a:t>Appendix B. Process</a:t>
            </a:r>
          </a:p>
        </p:txBody>
      </p:sp>
      <p:sp>
        <p:nvSpPr>
          <p:cNvPr id="2" name="Content Placeholder 1">
            <a:extLst>
              <a:ext uri="{FF2B5EF4-FFF2-40B4-BE49-F238E27FC236}">
                <a16:creationId xmlns:a16="http://schemas.microsoft.com/office/drawing/2014/main" id="{3E333D5F-3F81-7D88-7DA6-6EB4F795264D}"/>
              </a:ext>
            </a:extLst>
          </p:cNvPr>
          <p:cNvSpPr>
            <a:spLocks noGrp="1"/>
          </p:cNvSpPr>
          <p:nvPr>
            <p:ph type="body" sz="quarter" idx="14"/>
          </p:nvPr>
        </p:nvSpPr>
        <p:spPr/>
        <p:txBody>
          <a:bodyPr/>
          <a:lstStyle/>
          <a:p>
            <a:pPr marL="0" indent="0">
              <a:buNone/>
            </a:pPr>
            <a:r>
              <a:rPr lang="en-US" dirty="0"/>
              <a:t>On innovation needs:</a:t>
            </a:r>
          </a:p>
          <a:p>
            <a:r>
              <a:rPr lang="en-US" dirty="0" err="1"/>
              <a:t>Blengini</a:t>
            </a:r>
            <a:r>
              <a:rPr lang="en-US" dirty="0"/>
              <a:t>, G.A.; </a:t>
            </a:r>
            <a:r>
              <a:rPr lang="en-US" dirty="0" err="1"/>
              <a:t>Mathieux</a:t>
            </a:r>
            <a:r>
              <a:rPr lang="en-US" dirty="0"/>
              <a:t>, F.; Mancini, L.; Nyberg, M.; </a:t>
            </a:r>
            <a:r>
              <a:rPr lang="en-US" dirty="0" err="1"/>
              <a:t>Viegas</a:t>
            </a:r>
            <a:r>
              <a:rPr lang="en-US" dirty="0"/>
              <a:t>, H.M. (Editors) (2019). </a:t>
            </a:r>
            <a:r>
              <a:rPr lang="en-US" i="1" dirty="0"/>
              <a:t>Recovery of critical and other raw materials from mining waste and landfills. State of play on existing practices</a:t>
            </a:r>
            <a:r>
              <a:rPr lang="en-US" dirty="0"/>
              <a:t>. European Commission Joint Research Centre.</a:t>
            </a:r>
          </a:p>
          <a:p>
            <a:r>
              <a:rPr lang="en-US" dirty="0"/>
              <a:t>Clean Hydrogen Joint Undertaking (2022). </a:t>
            </a:r>
            <a:r>
              <a:rPr lang="en-US" i="1" dirty="0"/>
              <a:t>Strategic Research and Innovation Agenda 2021 – 2027</a:t>
            </a:r>
            <a:r>
              <a:rPr lang="en-US" dirty="0"/>
              <a:t>.</a:t>
            </a:r>
          </a:p>
          <a:p>
            <a:r>
              <a:rPr lang="en-US" dirty="0"/>
              <a:t>ETIP Batteries Europe (2021). </a:t>
            </a:r>
            <a:r>
              <a:rPr lang="en-US" i="1" dirty="0"/>
              <a:t>Roadmap on advanced materials for batteries</a:t>
            </a:r>
            <a:r>
              <a:rPr lang="en-US" dirty="0"/>
              <a:t>.</a:t>
            </a:r>
          </a:p>
          <a:p>
            <a:r>
              <a:rPr lang="en-US" dirty="0"/>
              <a:t>IEA (2022). ETP Clean Energy Technology Guide. Last visited December 2022 at </a:t>
            </a:r>
            <a:r>
              <a:rPr lang="en-US" dirty="0">
                <a:hlinkClick r:id="rId2"/>
              </a:rPr>
              <a:t>https://www.iea.org/data-and-statistics/data-tools/etp-clean-energy-technology-guide</a:t>
            </a:r>
            <a:endParaRPr lang="en-US" dirty="0"/>
          </a:p>
          <a:p>
            <a:r>
              <a:rPr lang="en-US" dirty="0" err="1"/>
              <a:t>Ierides</a:t>
            </a:r>
            <a:r>
              <a:rPr lang="en-US" dirty="0"/>
              <a:t>, M., del Valle, R., Fernandez, D., </a:t>
            </a:r>
            <a:r>
              <a:rPr lang="en-US" dirty="0" err="1"/>
              <a:t>Bax</a:t>
            </a:r>
            <a:r>
              <a:rPr lang="en-US" dirty="0"/>
              <a:t>, L., Jacques, P., </a:t>
            </a:r>
            <a:r>
              <a:rPr lang="en-US" dirty="0" err="1"/>
              <a:t>Stassin</a:t>
            </a:r>
            <a:r>
              <a:rPr lang="en-US" dirty="0"/>
              <a:t>, F., &amp; </a:t>
            </a:r>
            <a:r>
              <a:rPr lang="en-US" dirty="0" err="1"/>
              <a:t>Meeus</a:t>
            </a:r>
            <a:r>
              <a:rPr lang="en-US" dirty="0"/>
              <a:t>, M. (2019). </a:t>
            </a:r>
            <a:r>
              <a:rPr lang="en-US" i="1" dirty="0"/>
              <a:t>Advanced Materials for</a:t>
            </a:r>
            <a:br>
              <a:rPr lang="en-US" i="1" dirty="0"/>
            </a:br>
            <a:r>
              <a:rPr lang="en-US" i="1" dirty="0"/>
              <a:t>Clean and Sustainable Energy and Mobility. EMIRI key R&amp;I priorities</a:t>
            </a:r>
            <a:r>
              <a:rPr lang="en-US" dirty="0"/>
              <a:t>. EMIRI</a:t>
            </a:r>
          </a:p>
          <a:p>
            <a:r>
              <a:rPr lang="en-US" dirty="0"/>
              <a:t>Offshore Wind Innovation Hub (n.d.). Innovation Roadmap Turbines. Last visited December 2022 at </a:t>
            </a:r>
            <a:r>
              <a:rPr lang="en-US" dirty="0">
                <a:hlinkClick r:id="rId3"/>
              </a:rPr>
              <a:t>https://offshorewindinnovationhub.com/about-roadmaps/</a:t>
            </a:r>
            <a:endParaRPr lang="en-US" dirty="0"/>
          </a:p>
          <a:p>
            <a:r>
              <a:rPr lang="en-US" dirty="0"/>
              <a:t>STMicroelectronics, University of Oxford, Fraunhofer, CEA, INL, Umicore, &amp; BEDA (2022). </a:t>
            </a:r>
            <a:r>
              <a:rPr lang="en-US" i="1" dirty="0"/>
              <a:t>Materials 2030 Manifesto. Systemic Approach of Advanced Materials for Prosperity –A 2030 Perspective</a:t>
            </a:r>
            <a:r>
              <a:rPr lang="en-US" dirty="0"/>
              <a:t>.</a:t>
            </a:r>
          </a:p>
          <a:p>
            <a:r>
              <a:rPr lang="en-US" dirty="0"/>
              <a:t>Swedish Mining Innovation (2022). </a:t>
            </a:r>
            <a:r>
              <a:rPr lang="en-US" i="1" dirty="0"/>
              <a:t>A competitive and sustainable mineral and mining industry. Strategic research and innovation roadmap for</a:t>
            </a:r>
            <a:br>
              <a:rPr lang="en-US" i="1" dirty="0"/>
            </a:br>
            <a:r>
              <a:rPr lang="en-US" i="1" dirty="0"/>
              <a:t>the Swedish mining, mineral and metal producing industry.</a:t>
            </a:r>
            <a:r>
              <a:rPr lang="en-US" dirty="0"/>
              <a:t> </a:t>
            </a:r>
          </a:p>
          <a:p>
            <a:r>
              <a:rPr lang="en-US" dirty="0" err="1"/>
              <a:t>Vandenberghe</a:t>
            </a:r>
            <a:r>
              <a:rPr lang="en-US" dirty="0"/>
              <a:t>, A., &amp; Tardieu, P. (2020). </a:t>
            </a:r>
            <a:r>
              <a:rPr lang="en-US" i="1" dirty="0" err="1"/>
              <a:t>ETIPWind</a:t>
            </a:r>
            <a:r>
              <a:rPr lang="en-US" i="1" dirty="0"/>
              <a:t> Roadmap</a:t>
            </a:r>
            <a:r>
              <a:rPr lang="en-US" dirty="0"/>
              <a:t>. </a:t>
            </a:r>
            <a:r>
              <a:rPr lang="en-US" dirty="0" err="1"/>
              <a:t>ETIPWind</a:t>
            </a:r>
            <a:r>
              <a:rPr lang="en-US" dirty="0"/>
              <a:t>.</a:t>
            </a:r>
          </a:p>
          <a:p>
            <a:endParaRPr lang="en-US" i="1" dirty="0"/>
          </a:p>
        </p:txBody>
      </p:sp>
      <p:sp>
        <p:nvSpPr>
          <p:cNvPr id="5" name="Tijdelijke aanduiding voor dianummer 4">
            <a:extLst>
              <a:ext uri="{FF2B5EF4-FFF2-40B4-BE49-F238E27FC236}">
                <a16:creationId xmlns:a16="http://schemas.microsoft.com/office/drawing/2014/main" id="{127567C4-4656-DB3D-4FFB-EFA6F00C9ED0}"/>
              </a:ext>
            </a:extLst>
          </p:cNvPr>
          <p:cNvSpPr>
            <a:spLocks noGrp="1"/>
          </p:cNvSpPr>
          <p:nvPr>
            <p:ph type="sldNum" sz="quarter" idx="12"/>
          </p:nvPr>
        </p:nvSpPr>
        <p:spPr/>
        <p:txBody>
          <a:bodyPr/>
          <a:lstStyle/>
          <a:p>
            <a:fld id="{80CB307B-241F-E341-B03A-1599FAAA4D21}" type="slidenum">
              <a:rPr lang="nl-NL" smtClean="0"/>
              <a:t>18</a:t>
            </a:fld>
            <a:endParaRPr lang="nl-NL"/>
          </a:p>
        </p:txBody>
      </p:sp>
    </p:spTree>
    <p:extLst>
      <p:ext uri="{BB962C8B-B14F-4D97-AF65-F5344CB8AC3E}">
        <p14:creationId xmlns:p14="http://schemas.microsoft.com/office/powerpoint/2010/main" val="3248794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17CDE80-2811-6095-C9EA-E69072267FA9}"/>
              </a:ext>
            </a:extLst>
          </p:cNvPr>
          <p:cNvSpPr>
            <a:spLocks noGrp="1"/>
          </p:cNvSpPr>
          <p:nvPr>
            <p:ph sz="half" idx="1"/>
          </p:nvPr>
        </p:nvSpPr>
        <p:spPr/>
        <p:txBody>
          <a:bodyPr>
            <a:normAutofit/>
          </a:bodyPr>
          <a:lstStyle/>
          <a:p>
            <a:pPr marL="12700" indent="0">
              <a:spcBef>
                <a:spcPts val="0"/>
              </a:spcBef>
              <a:spcAft>
                <a:spcPts val="600"/>
              </a:spcAft>
              <a:buNone/>
              <a:tabLst>
                <a:tab pos="4483100" algn="r"/>
              </a:tabLst>
            </a:pPr>
            <a:r>
              <a:rPr lang="en-GB" sz="1400" dirty="0"/>
              <a:t>Executive summary</a:t>
            </a:r>
            <a:r>
              <a:rPr lang="en-GB" sz="1400" u="dash" dirty="0"/>
              <a:t>	</a:t>
            </a:r>
            <a:r>
              <a:rPr lang="en-GB" sz="1400" dirty="0"/>
              <a:t>3</a:t>
            </a:r>
          </a:p>
          <a:p>
            <a:pPr marL="12700" indent="0">
              <a:spcBef>
                <a:spcPts val="0"/>
              </a:spcBef>
              <a:spcAft>
                <a:spcPts val="600"/>
              </a:spcAft>
              <a:buNone/>
              <a:tabLst>
                <a:tab pos="4483100" algn="r"/>
              </a:tabLst>
            </a:pPr>
            <a:r>
              <a:rPr lang="en-GB" sz="1400" dirty="0"/>
              <a:t>Introduction</a:t>
            </a:r>
            <a:r>
              <a:rPr lang="en-GB" sz="1400" u="dash" dirty="0"/>
              <a:t>	4</a:t>
            </a:r>
            <a:endParaRPr lang="en-GB" sz="1400" dirty="0"/>
          </a:p>
          <a:p>
            <a:pPr marL="12700" lvl="1" indent="0">
              <a:spcBef>
                <a:spcPts val="0"/>
              </a:spcBef>
              <a:spcAft>
                <a:spcPts val="600"/>
              </a:spcAft>
              <a:buNone/>
              <a:tabLst>
                <a:tab pos="4483100" algn="r"/>
              </a:tabLst>
            </a:pPr>
            <a:r>
              <a:rPr lang="en-GB" sz="1400" dirty="0"/>
              <a:t>CRM bottlenecks for the energy transition</a:t>
            </a:r>
            <a:r>
              <a:rPr lang="en-GB" sz="1400" u="dash" dirty="0"/>
              <a:t>	5</a:t>
            </a:r>
            <a:endParaRPr lang="en-GB" sz="1400" dirty="0"/>
          </a:p>
          <a:p>
            <a:pPr marL="12700" lvl="1" indent="0">
              <a:spcBef>
                <a:spcPts val="0"/>
              </a:spcBef>
              <a:spcAft>
                <a:spcPts val="600"/>
              </a:spcAft>
              <a:buNone/>
              <a:tabLst>
                <a:tab pos="4483100" algn="r"/>
              </a:tabLst>
            </a:pPr>
            <a:r>
              <a:rPr lang="en-GB" sz="1400" dirty="0"/>
              <a:t>Solutions and the role of the chemical industry</a:t>
            </a:r>
            <a:r>
              <a:rPr lang="en-GB" sz="1400" u="dash" dirty="0"/>
              <a:t>	9</a:t>
            </a:r>
            <a:r>
              <a:rPr lang="en-GB" sz="1400" dirty="0"/>
              <a:t>	</a:t>
            </a:r>
          </a:p>
          <a:p>
            <a:pPr marL="12700" lvl="1" indent="0">
              <a:spcBef>
                <a:spcPts val="0"/>
              </a:spcBef>
              <a:spcAft>
                <a:spcPts val="600"/>
              </a:spcAft>
              <a:buNone/>
              <a:tabLst>
                <a:tab pos="4483100" algn="r"/>
              </a:tabLst>
            </a:pPr>
            <a:r>
              <a:rPr lang="en-GB" sz="1400" dirty="0"/>
              <a:t>Key innovations</a:t>
            </a:r>
            <a:r>
              <a:rPr lang="en-GB" sz="1400" u="dash" dirty="0"/>
              <a:t>	</a:t>
            </a:r>
            <a:r>
              <a:rPr lang="en-GB" sz="1400" dirty="0"/>
              <a:t>11</a:t>
            </a:r>
          </a:p>
          <a:p>
            <a:pPr marL="12700" lvl="1" indent="0">
              <a:spcBef>
                <a:spcPts val="0"/>
              </a:spcBef>
              <a:spcAft>
                <a:spcPts val="600"/>
              </a:spcAft>
              <a:buNone/>
              <a:tabLst>
                <a:tab pos="4483100" algn="r"/>
              </a:tabLst>
            </a:pPr>
            <a:r>
              <a:rPr lang="en-GB" sz="1400" dirty="0"/>
              <a:t>European innovation landscape</a:t>
            </a:r>
            <a:r>
              <a:rPr lang="en-GB" sz="1400" u="dash" dirty="0"/>
              <a:t>	</a:t>
            </a:r>
            <a:r>
              <a:rPr lang="en-GB" sz="1400" dirty="0"/>
              <a:t>13</a:t>
            </a:r>
          </a:p>
        </p:txBody>
      </p:sp>
      <p:sp>
        <p:nvSpPr>
          <p:cNvPr id="2" name="Content Placeholder 1">
            <a:extLst>
              <a:ext uri="{FF2B5EF4-FFF2-40B4-BE49-F238E27FC236}">
                <a16:creationId xmlns:a16="http://schemas.microsoft.com/office/drawing/2014/main" id="{FECFE652-584D-824B-418E-EA2F321F163C}"/>
              </a:ext>
            </a:extLst>
          </p:cNvPr>
          <p:cNvSpPr>
            <a:spLocks noGrp="1"/>
          </p:cNvSpPr>
          <p:nvPr>
            <p:ph sz="half" idx="2"/>
          </p:nvPr>
        </p:nvSpPr>
        <p:spPr/>
        <p:txBody>
          <a:bodyPr>
            <a:normAutofit/>
          </a:bodyPr>
          <a:lstStyle/>
          <a:p>
            <a:pPr marL="12700" indent="0">
              <a:buNone/>
              <a:tabLst>
                <a:tab pos="4664075" algn="r"/>
              </a:tabLst>
            </a:pPr>
            <a:r>
              <a:rPr lang="en-GB" sz="1400" dirty="0"/>
              <a:t>Appendix A: terms and definitions</a:t>
            </a:r>
            <a:r>
              <a:rPr lang="en-GB" sz="1400" u="dash" dirty="0"/>
              <a:t>	</a:t>
            </a:r>
            <a:r>
              <a:rPr lang="en-GB" sz="1400" dirty="0"/>
              <a:t>15</a:t>
            </a:r>
          </a:p>
          <a:p>
            <a:pPr marL="12700" indent="0">
              <a:buNone/>
              <a:tabLst>
                <a:tab pos="4664075" algn="r"/>
              </a:tabLst>
            </a:pPr>
            <a:r>
              <a:rPr lang="en-GB" sz="1400" dirty="0"/>
              <a:t>Appendix B: process</a:t>
            </a:r>
            <a:r>
              <a:rPr lang="en-GB" sz="1400" u="dash" dirty="0"/>
              <a:t>	</a:t>
            </a:r>
            <a:r>
              <a:rPr lang="en-GB" sz="1400" dirty="0"/>
              <a:t>16</a:t>
            </a:r>
          </a:p>
          <a:p>
            <a:pPr marL="12700" indent="0">
              <a:buNone/>
            </a:pPr>
            <a:r>
              <a:rPr lang="en-GB" sz="1400" dirty="0"/>
              <a:t>Appendix C: inventory of chemical innovations</a:t>
            </a:r>
            <a:br>
              <a:rPr lang="en-GB" sz="1400" dirty="0"/>
            </a:br>
            <a:r>
              <a:rPr lang="en-GB" sz="1400" dirty="0"/>
              <a:t>(separate document)</a:t>
            </a:r>
          </a:p>
          <a:p>
            <a:pPr marL="12700" indent="0">
              <a:buNone/>
            </a:pPr>
            <a:r>
              <a:rPr lang="en-GB" sz="1400" dirty="0"/>
              <a:t>Appendix D: innovation landscape (separate document)</a:t>
            </a:r>
          </a:p>
        </p:txBody>
      </p:sp>
      <p:sp>
        <p:nvSpPr>
          <p:cNvPr id="3" name="Text Placeholder 2">
            <a:extLst>
              <a:ext uri="{FF2B5EF4-FFF2-40B4-BE49-F238E27FC236}">
                <a16:creationId xmlns:a16="http://schemas.microsoft.com/office/drawing/2014/main" id="{EAFC92E7-3B09-4C55-9246-9F764072950D}"/>
              </a:ext>
            </a:extLst>
          </p:cNvPr>
          <p:cNvSpPr>
            <a:spLocks noGrp="1"/>
          </p:cNvSpPr>
          <p:nvPr>
            <p:ph type="body" sz="quarter" idx="13"/>
          </p:nvPr>
        </p:nvSpPr>
        <p:spPr/>
        <p:txBody>
          <a:bodyPr/>
          <a:lstStyle/>
          <a:p>
            <a:endParaRPr lang="nl-NL"/>
          </a:p>
        </p:txBody>
      </p:sp>
      <p:sp>
        <p:nvSpPr>
          <p:cNvPr id="5" name="Title 4">
            <a:extLst>
              <a:ext uri="{FF2B5EF4-FFF2-40B4-BE49-F238E27FC236}">
                <a16:creationId xmlns:a16="http://schemas.microsoft.com/office/drawing/2014/main" id="{62A7C119-89BC-72EC-448D-612003B88405}"/>
              </a:ext>
            </a:extLst>
          </p:cNvPr>
          <p:cNvSpPr>
            <a:spLocks noGrp="1"/>
          </p:cNvSpPr>
          <p:nvPr>
            <p:ph type="title"/>
          </p:nvPr>
        </p:nvSpPr>
        <p:spPr/>
        <p:txBody>
          <a:bodyPr/>
          <a:lstStyle/>
          <a:p>
            <a:r>
              <a:rPr lang="en-GB" dirty="0"/>
              <a:t>Contents</a:t>
            </a:r>
          </a:p>
        </p:txBody>
      </p:sp>
      <p:sp>
        <p:nvSpPr>
          <p:cNvPr id="4" name="Tijdelijke aanduiding voor dianummer 3">
            <a:extLst>
              <a:ext uri="{FF2B5EF4-FFF2-40B4-BE49-F238E27FC236}">
                <a16:creationId xmlns:a16="http://schemas.microsoft.com/office/drawing/2014/main" id="{BBC7DE22-9489-5D9C-AF70-2AAE0B89C9D3}"/>
              </a:ext>
            </a:extLst>
          </p:cNvPr>
          <p:cNvSpPr>
            <a:spLocks noGrp="1"/>
          </p:cNvSpPr>
          <p:nvPr>
            <p:ph type="sldNum" sz="quarter" idx="12"/>
          </p:nvPr>
        </p:nvSpPr>
        <p:spPr/>
        <p:txBody>
          <a:bodyPr/>
          <a:lstStyle/>
          <a:p>
            <a:fld id="{80CB307B-241F-E341-B03A-1599FAAA4D21}" type="slidenum">
              <a:rPr lang="nl-NL" smtClean="0"/>
              <a:t>2</a:t>
            </a:fld>
            <a:endParaRPr lang="nl-NL"/>
          </a:p>
        </p:txBody>
      </p:sp>
    </p:spTree>
    <p:extLst>
      <p:ext uri="{BB962C8B-B14F-4D97-AF65-F5344CB8AC3E}">
        <p14:creationId xmlns:p14="http://schemas.microsoft.com/office/powerpoint/2010/main" val="373378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0EA95E-F43C-6E12-9826-C190353A96C5}"/>
              </a:ext>
            </a:extLst>
          </p:cNvPr>
          <p:cNvSpPr>
            <a:spLocks noGrp="1"/>
          </p:cNvSpPr>
          <p:nvPr>
            <p:ph sz="half" idx="1"/>
          </p:nvPr>
        </p:nvSpPr>
        <p:spPr/>
        <p:txBody>
          <a:bodyPr>
            <a:normAutofit/>
          </a:bodyPr>
          <a:lstStyle/>
          <a:p>
            <a:r>
              <a:rPr lang="en-US" sz="1400" b="1" dirty="0">
                <a:solidFill>
                  <a:schemeClr val="tx2"/>
                </a:solidFill>
              </a:rPr>
              <a:t>There is an urgent challenge to meet the demand for critical raw materials (CRM) in the energy transition. </a:t>
            </a:r>
            <a:r>
              <a:rPr lang="en-US" sz="1400" dirty="0"/>
              <a:t>Studies point to a large future demand that far outpaces business-as-usual supply for most CRMs. </a:t>
            </a:r>
            <a:br>
              <a:rPr lang="en-US" sz="1400" dirty="0"/>
            </a:br>
            <a:r>
              <a:rPr lang="en-US" sz="1400" dirty="0">
                <a:solidFill>
                  <a:schemeClr val="accent1"/>
                </a:solidFill>
              </a:rPr>
              <a:t>→ p 5-7</a:t>
            </a:r>
          </a:p>
          <a:p>
            <a:r>
              <a:rPr lang="en-US" sz="1400" b="1" dirty="0">
                <a:solidFill>
                  <a:schemeClr val="tx2"/>
                </a:solidFill>
              </a:rPr>
              <a:t>Energy technologies that will be most vulnerable to interruptions in CRM supply are wind turbines (permanent magnets), batteries, and </a:t>
            </a:r>
            <a:r>
              <a:rPr lang="en-US" sz="1400" b="1" dirty="0" err="1">
                <a:solidFill>
                  <a:schemeClr val="tx2"/>
                </a:solidFill>
              </a:rPr>
              <a:t>electrolysers</a:t>
            </a:r>
            <a:r>
              <a:rPr lang="en-US" sz="1400" b="1" dirty="0">
                <a:solidFill>
                  <a:schemeClr val="tx2"/>
                </a:solidFill>
              </a:rPr>
              <a:t>.</a:t>
            </a:r>
            <a:r>
              <a:rPr lang="en-US" sz="1400" dirty="0">
                <a:solidFill>
                  <a:schemeClr val="tx2"/>
                </a:solidFill>
              </a:rPr>
              <a:t> </a:t>
            </a:r>
            <a:r>
              <a:rPr lang="en-US" sz="1400" dirty="0"/>
              <a:t>This vulnerability stems from a combination of their importance for the energy transition (large volumes) and the criticality of their materials. </a:t>
            </a:r>
            <a:r>
              <a:rPr lang="en-US" sz="1400" dirty="0">
                <a:solidFill>
                  <a:schemeClr val="accent1"/>
                </a:solidFill>
              </a:rPr>
              <a:t>→ p 5-7</a:t>
            </a:r>
            <a:endParaRPr lang="en-US" sz="1400" dirty="0"/>
          </a:p>
          <a:p>
            <a:r>
              <a:rPr lang="en-US" sz="1400" b="1" dirty="0">
                <a:solidFill>
                  <a:schemeClr val="tx2"/>
                </a:solidFill>
              </a:rPr>
              <a:t>Other applications compete for the same CRMs. </a:t>
            </a:r>
            <a:r>
              <a:rPr lang="en-US" sz="1400" dirty="0"/>
              <a:t>Reliable, quantitative data on future demand from applications such as robotics and ICT is lacking. </a:t>
            </a:r>
            <a:br>
              <a:rPr lang="en-US" sz="1400" dirty="0"/>
            </a:br>
            <a:r>
              <a:rPr lang="en-US" sz="1400" dirty="0">
                <a:solidFill>
                  <a:schemeClr val="accent1"/>
                </a:solidFill>
              </a:rPr>
              <a:t>→ p 6</a:t>
            </a:r>
            <a:endParaRPr lang="en-US" sz="1400" dirty="0"/>
          </a:p>
        </p:txBody>
      </p:sp>
      <p:sp>
        <p:nvSpPr>
          <p:cNvPr id="6" name="Tijdelijke aanduiding voor inhoud 5">
            <a:extLst>
              <a:ext uri="{FF2B5EF4-FFF2-40B4-BE49-F238E27FC236}">
                <a16:creationId xmlns:a16="http://schemas.microsoft.com/office/drawing/2014/main" id="{BADB9765-BE3C-F9A1-9277-07DF4A842CCA}"/>
              </a:ext>
            </a:extLst>
          </p:cNvPr>
          <p:cNvSpPr>
            <a:spLocks noGrp="1"/>
          </p:cNvSpPr>
          <p:nvPr>
            <p:ph sz="half" idx="2"/>
          </p:nvPr>
        </p:nvSpPr>
        <p:spPr/>
        <p:txBody>
          <a:bodyPr>
            <a:normAutofit/>
          </a:bodyPr>
          <a:lstStyle/>
          <a:p>
            <a:r>
              <a:rPr lang="en-US" sz="1400" b="1" dirty="0">
                <a:solidFill>
                  <a:schemeClr val="tx2"/>
                </a:solidFill>
              </a:rPr>
              <a:t>Different perspectives on CRMs help structure the complex discussion. </a:t>
            </a:r>
            <a:r>
              <a:rPr lang="en-US" sz="1400" dirty="0"/>
              <a:t>They provide distinct barriers and guidance for potential solutions. We distinguish energy transition, geopolitics, industrial leadership, and the circular economy. </a:t>
            </a:r>
            <a:r>
              <a:rPr lang="en-US" sz="1400" dirty="0">
                <a:solidFill>
                  <a:schemeClr val="accent1"/>
                </a:solidFill>
              </a:rPr>
              <a:t>→ p 8</a:t>
            </a:r>
            <a:endParaRPr lang="en-US" sz="1400" b="1" dirty="0">
              <a:solidFill>
                <a:schemeClr val="tx2"/>
              </a:solidFill>
            </a:endParaRPr>
          </a:p>
          <a:p>
            <a:r>
              <a:rPr lang="en-US" sz="1400" b="1" dirty="0">
                <a:solidFill>
                  <a:schemeClr val="tx2"/>
                </a:solidFill>
              </a:rPr>
              <a:t>There is a need for innovations that can be deployed in the next ten years. </a:t>
            </a:r>
            <a:r>
              <a:rPr lang="en-US" sz="1400" dirty="0"/>
              <a:t>These innovations can plausibly reduce the impending CRM shortages. </a:t>
            </a:r>
            <a:r>
              <a:rPr lang="en-US" sz="1400" dirty="0">
                <a:solidFill>
                  <a:schemeClr val="accent1"/>
                </a:solidFill>
              </a:rPr>
              <a:t>→ p 9</a:t>
            </a:r>
            <a:endParaRPr lang="en-US" sz="1400" b="1" dirty="0">
              <a:solidFill>
                <a:schemeClr val="tx2"/>
              </a:solidFill>
            </a:endParaRPr>
          </a:p>
          <a:p>
            <a:r>
              <a:rPr lang="en-US" sz="1400" b="1" dirty="0">
                <a:solidFill>
                  <a:schemeClr val="tx2"/>
                </a:solidFill>
              </a:rPr>
              <a:t>The chemistry sector has a unique opportunity to contribute to strategies that reduce vulnerability. </a:t>
            </a:r>
            <a:r>
              <a:rPr lang="en-US" sz="1400" dirty="0"/>
              <a:t>These would include innovations for the entire value chain: sustainable mining, material substitution, material reduction, recycling, and design for circularity. </a:t>
            </a:r>
            <a:r>
              <a:rPr lang="en-US" sz="1400" dirty="0">
                <a:solidFill>
                  <a:schemeClr val="accent1"/>
                </a:solidFill>
              </a:rPr>
              <a:t>→ p 11-13</a:t>
            </a:r>
            <a:endParaRPr lang="en-US" sz="1400" b="1" dirty="0">
              <a:solidFill>
                <a:schemeClr val="tx2"/>
              </a:solidFill>
            </a:endParaRPr>
          </a:p>
          <a:p>
            <a:r>
              <a:rPr lang="en-US" sz="1400" b="1" dirty="0">
                <a:solidFill>
                  <a:schemeClr val="tx2"/>
                </a:solidFill>
              </a:rPr>
              <a:t>Chemical innovations offer solutions for each key energy technology. </a:t>
            </a:r>
            <a:r>
              <a:rPr lang="en-US" sz="1400" dirty="0"/>
              <a:t>The innovation pipeline for batteries is well filled. For mining, no roadmaps exist detailing the potential for contributions from the chemical industry. </a:t>
            </a:r>
            <a:br>
              <a:rPr lang="en-US" sz="1400" dirty="0"/>
            </a:br>
            <a:r>
              <a:rPr lang="en-US" sz="1400" dirty="0">
                <a:solidFill>
                  <a:schemeClr val="accent1"/>
                </a:solidFill>
              </a:rPr>
              <a:t>→ p 12</a:t>
            </a:r>
            <a:endParaRPr lang="en-US" sz="1400" dirty="0"/>
          </a:p>
          <a:p>
            <a:endParaRPr lang="nl-NL" sz="1400" dirty="0"/>
          </a:p>
        </p:txBody>
      </p:sp>
      <p:sp>
        <p:nvSpPr>
          <p:cNvPr id="5" name="Tijdelijke aanduiding voor dianummer 4">
            <a:extLst>
              <a:ext uri="{FF2B5EF4-FFF2-40B4-BE49-F238E27FC236}">
                <a16:creationId xmlns:a16="http://schemas.microsoft.com/office/drawing/2014/main" id="{BAB8CAC1-9424-36F7-9064-A264514085C6}"/>
              </a:ext>
            </a:extLst>
          </p:cNvPr>
          <p:cNvSpPr>
            <a:spLocks noGrp="1"/>
          </p:cNvSpPr>
          <p:nvPr>
            <p:ph type="sldNum" sz="quarter" idx="12"/>
          </p:nvPr>
        </p:nvSpPr>
        <p:spPr/>
        <p:txBody>
          <a:bodyPr/>
          <a:lstStyle/>
          <a:p>
            <a:fld id="{80CB307B-241F-E341-B03A-1599FAAA4D21}" type="slidenum">
              <a:rPr lang="nl-NL" smtClean="0"/>
              <a:t>3</a:t>
            </a:fld>
            <a:endParaRPr lang="nl-NL"/>
          </a:p>
        </p:txBody>
      </p:sp>
      <p:sp>
        <p:nvSpPr>
          <p:cNvPr id="7" name="Tijdelijke aanduiding voor tekst 6">
            <a:extLst>
              <a:ext uri="{FF2B5EF4-FFF2-40B4-BE49-F238E27FC236}">
                <a16:creationId xmlns:a16="http://schemas.microsoft.com/office/drawing/2014/main" id="{1D59FDDC-D6EC-3CBE-FB36-9820FA5152F6}"/>
              </a:ext>
            </a:extLst>
          </p:cNvPr>
          <p:cNvSpPr>
            <a:spLocks noGrp="1"/>
          </p:cNvSpPr>
          <p:nvPr>
            <p:ph type="body" sz="quarter" idx="13"/>
          </p:nvPr>
        </p:nvSpPr>
        <p:spPr/>
        <p:txBody>
          <a:bodyPr/>
          <a:lstStyle/>
          <a:p>
            <a:endParaRPr lang="nl-NL" dirty="0"/>
          </a:p>
        </p:txBody>
      </p:sp>
      <p:sp>
        <p:nvSpPr>
          <p:cNvPr id="4" name="Title 3">
            <a:extLst>
              <a:ext uri="{FF2B5EF4-FFF2-40B4-BE49-F238E27FC236}">
                <a16:creationId xmlns:a16="http://schemas.microsoft.com/office/drawing/2014/main" id="{402D8FFF-3528-2453-1913-A1B5510F5CAC}"/>
              </a:ext>
            </a:extLst>
          </p:cNvPr>
          <p:cNvSpPr>
            <a:spLocks noGrp="1"/>
          </p:cNvSpPr>
          <p:nvPr>
            <p:ph type="title"/>
          </p:nvPr>
        </p:nvSpPr>
        <p:spPr/>
        <p:txBody>
          <a:bodyPr/>
          <a:lstStyle/>
          <a:p>
            <a:r>
              <a:rPr lang="en-US" dirty="0"/>
              <a:t>Executive summary</a:t>
            </a:r>
          </a:p>
        </p:txBody>
      </p:sp>
    </p:spTree>
    <p:extLst>
      <p:ext uri="{BB962C8B-B14F-4D97-AF65-F5344CB8AC3E}">
        <p14:creationId xmlns:p14="http://schemas.microsoft.com/office/powerpoint/2010/main" val="110668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0DA7E78D-B306-EF47-B782-9CA5329FE35A}"/>
              </a:ext>
            </a:extLst>
          </p:cNvPr>
          <p:cNvSpPr>
            <a:spLocks noGrp="1"/>
          </p:cNvSpPr>
          <p:nvPr>
            <p:ph type="body" sz="quarter" idx="13"/>
          </p:nvPr>
        </p:nvSpPr>
        <p:spPr/>
        <p:txBody>
          <a:bodyPr/>
          <a:lstStyle/>
          <a:p>
            <a:r>
              <a:rPr lang="en-US" dirty="0"/>
              <a:t>Context, scope and goal</a:t>
            </a:r>
          </a:p>
        </p:txBody>
      </p:sp>
      <p:sp>
        <p:nvSpPr>
          <p:cNvPr id="6" name="Title 5">
            <a:extLst>
              <a:ext uri="{FF2B5EF4-FFF2-40B4-BE49-F238E27FC236}">
                <a16:creationId xmlns:a16="http://schemas.microsoft.com/office/drawing/2014/main" id="{0A7B1409-7C2B-7664-777E-7741E68D72B4}"/>
              </a:ext>
            </a:extLst>
          </p:cNvPr>
          <p:cNvSpPr>
            <a:spLocks noGrp="1"/>
          </p:cNvSpPr>
          <p:nvPr>
            <p:ph type="title"/>
          </p:nvPr>
        </p:nvSpPr>
        <p:spPr/>
        <p:txBody>
          <a:bodyPr/>
          <a:lstStyle/>
          <a:p>
            <a:r>
              <a:rPr lang="en-US"/>
              <a:t>Introduction</a:t>
            </a:r>
          </a:p>
        </p:txBody>
      </p:sp>
      <p:sp>
        <p:nvSpPr>
          <p:cNvPr id="7" name="Content Placeholder 6">
            <a:extLst>
              <a:ext uri="{FF2B5EF4-FFF2-40B4-BE49-F238E27FC236}">
                <a16:creationId xmlns:a16="http://schemas.microsoft.com/office/drawing/2014/main" id="{BE7DD0C6-C02A-2A32-2919-19F6941029F7}"/>
              </a:ext>
            </a:extLst>
          </p:cNvPr>
          <p:cNvSpPr>
            <a:spLocks noGrp="1"/>
          </p:cNvSpPr>
          <p:nvPr>
            <p:ph type="body" sz="quarter" idx="14"/>
          </p:nvPr>
        </p:nvSpPr>
        <p:spPr/>
        <p:txBody>
          <a:bodyPr/>
          <a:lstStyle/>
          <a:p>
            <a:pPr marL="0" indent="0">
              <a:buNone/>
            </a:pPr>
            <a:r>
              <a:rPr lang="en-US" dirty="0"/>
              <a:t>As the energy transition (ET) is picking up the pace, material availability is becoming a key factor to its progress and speed. The energy transition requires the global deployment of renewable energy generation, infrastructure, storage and applications. These require large volumes of Critical Raw Materials (CRMs), rare materials with large economic importance and supply risk. As such, CRM availability is of increasing importance to the success of the energy transition and to geopolitical independence.</a:t>
            </a:r>
          </a:p>
          <a:p>
            <a:pPr marL="0" indent="0">
              <a:buNone/>
            </a:pPr>
            <a:r>
              <a:rPr lang="en-US" dirty="0"/>
              <a:t>The Netherlands are host to the 2023 IUPAC|CHAINS conference. At this conference, </a:t>
            </a:r>
            <a:r>
              <a:rPr lang="en-US" dirty="0" err="1"/>
              <a:t>ChemistryNL</a:t>
            </a:r>
            <a:r>
              <a:rPr lang="en-US" dirty="0"/>
              <a:t> will host a side-event on ‘Chemistry for Critical Raw Materials in the Energy Transition’. This involves the contributions chemical innovations can make to CRM availability for the energy transition.</a:t>
            </a:r>
          </a:p>
          <a:p>
            <a:pPr marL="0" indent="0">
              <a:buNone/>
            </a:pPr>
            <a:r>
              <a:rPr lang="en-US" dirty="0"/>
              <a:t>This quickscan was done in preparation for this side-event. It aims to provide input and suggestions for the programming of the event and for awareness-raising activities that can take place in advance. The quickscan is the product of literature research, a series of interviews and a strategy session. The point of departure was the study and SWOT analysis by TNO that </a:t>
            </a:r>
            <a:r>
              <a:rPr lang="en-US" dirty="0" err="1"/>
              <a:t>ChemistryNL</a:t>
            </a:r>
            <a:r>
              <a:rPr lang="en-US" dirty="0"/>
              <a:t> previously commissioned. </a:t>
            </a:r>
          </a:p>
          <a:p>
            <a:pPr marL="0" indent="0">
              <a:buNone/>
            </a:pPr>
            <a:r>
              <a:rPr lang="en-US" dirty="0"/>
              <a:t>Research questions:</a:t>
            </a:r>
          </a:p>
          <a:p>
            <a:pPr>
              <a:buFont typeface="+mj-lt"/>
              <a:buAutoNum type="arabicPeriod"/>
            </a:pPr>
            <a:r>
              <a:rPr lang="en-US" dirty="0"/>
              <a:t>CRM bottlenecks: what are CRM bottlenecks to the energy transition? Solutions: what general solutions can the chemical industry offer to these bottlenecks?</a:t>
            </a:r>
          </a:p>
          <a:p>
            <a:pPr>
              <a:buFont typeface="+mj-lt"/>
              <a:buAutoNum type="arabicPeriod"/>
            </a:pPr>
            <a:r>
              <a:rPr lang="en-US" dirty="0"/>
              <a:t>Key innovations: what specific innovations are being developed for each of these solutions?</a:t>
            </a:r>
          </a:p>
          <a:p>
            <a:pPr>
              <a:buFont typeface="+mj-lt"/>
              <a:buAutoNum type="arabicPeriod"/>
            </a:pPr>
            <a:r>
              <a:rPr lang="en-US" dirty="0"/>
              <a:t>Innovation landscape: how does the European innovation landscape facilitate or hinder the development of these innovations?</a:t>
            </a:r>
          </a:p>
        </p:txBody>
      </p:sp>
      <p:sp>
        <p:nvSpPr>
          <p:cNvPr id="2" name="Tijdelijke aanduiding voor dianummer 1">
            <a:extLst>
              <a:ext uri="{FF2B5EF4-FFF2-40B4-BE49-F238E27FC236}">
                <a16:creationId xmlns:a16="http://schemas.microsoft.com/office/drawing/2014/main" id="{EEFC6C73-110D-CFEB-F071-472F9933DA2E}"/>
              </a:ext>
            </a:extLst>
          </p:cNvPr>
          <p:cNvSpPr>
            <a:spLocks noGrp="1"/>
          </p:cNvSpPr>
          <p:nvPr>
            <p:ph type="sldNum" sz="quarter" idx="12"/>
          </p:nvPr>
        </p:nvSpPr>
        <p:spPr/>
        <p:txBody>
          <a:bodyPr/>
          <a:lstStyle/>
          <a:p>
            <a:fld id="{80CB307B-241F-E341-B03A-1599FAAA4D21}" type="slidenum">
              <a:rPr lang="nl-NL" smtClean="0"/>
              <a:t>4</a:t>
            </a:fld>
            <a:endParaRPr lang="nl-NL"/>
          </a:p>
        </p:txBody>
      </p:sp>
    </p:spTree>
    <p:extLst>
      <p:ext uri="{BB962C8B-B14F-4D97-AF65-F5344CB8AC3E}">
        <p14:creationId xmlns:p14="http://schemas.microsoft.com/office/powerpoint/2010/main" val="150606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F07E57-8B25-70A6-E3DD-5B550B37D60B}"/>
              </a:ext>
            </a:extLst>
          </p:cNvPr>
          <p:cNvSpPr>
            <a:spLocks noGrp="1"/>
          </p:cNvSpPr>
          <p:nvPr>
            <p:ph type="title"/>
          </p:nvPr>
        </p:nvSpPr>
        <p:spPr/>
        <p:txBody>
          <a:bodyPr/>
          <a:lstStyle/>
          <a:p>
            <a:r>
              <a:rPr lang="en-US" dirty="0"/>
              <a:t>Material bottlenecks: increase in demand for energy technologies</a:t>
            </a:r>
          </a:p>
        </p:txBody>
      </p:sp>
      <p:graphicFrame>
        <p:nvGraphicFramePr>
          <p:cNvPr id="75" name="Tabel 7">
            <a:extLst>
              <a:ext uri="{FF2B5EF4-FFF2-40B4-BE49-F238E27FC236}">
                <a16:creationId xmlns:a16="http://schemas.microsoft.com/office/drawing/2014/main" id="{52DC3A40-8604-D421-5DBF-2A4067150742}"/>
              </a:ext>
            </a:extLst>
          </p:cNvPr>
          <p:cNvGraphicFramePr>
            <a:graphicFrameLocks noGrp="1"/>
          </p:cNvGraphicFramePr>
          <p:nvPr>
            <p:ph idx="1"/>
            <p:extLst>
              <p:ext uri="{D42A27DB-BD31-4B8C-83A1-F6EECF244321}">
                <p14:modId xmlns:p14="http://schemas.microsoft.com/office/powerpoint/2010/main" val="2088874521"/>
              </p:ext>
            </p:extLst>
          </p:nvPr>
        </p:nvGraphicFramePr>
        <p:xfrm>
          <a:off x="463130" y="586858"/>
          <a:ext cx="11265739" cy="5828448"/>
        </p:xfrm>
        <a:graphic>
          <a:graphicData uri="http://schemas.openxmlformats.org/drawingml/2006/table">
            <a:tbl>
              <a:tblPr>
                <a:tableStyleId>{85BE263C-DBD7-4A20-BB59-AAB30ACAA65A}</a:tableStyleId>
              </a:tblPr>
              <a:tblGrid>
                <a:gridCol w="2430049">
                  <a:extLst>
                    <a:ext uri="{9D8B030D-6E8A-4147-A177-3AD203B41FA5}">
                      <a16:colId xmlns:a16="http://schemas.microsoft.com/office/drawing/2014/main" val="827339006"/>
                    </a:ext>
                  </a:extLst>
                </a:gridCol>
                <a:gridCol w="1941534">
                  <a:extLst>
                    <a:ext uri="{9D8B030D-6E8A-4147-A177-3AD203B41FA5}">
                      <a16:colId xmlns:a16="http://schemas.microsoft.com/office/drawing/2014/main" val="2584488673"/>
                    </a:ext>
                  </a:extLst>
                </a:gridCol>
                <a:gridCol w="1853852">
                  <a:extLst>
                    <a:ext uri="{9D8B030D-6E8A-4147-A177-3AD203B41FA5}">
                      <a16:colId xmlns:a16="http://schemas.microsoft.com/office/drawing/2014/main" val="2969183834"/>
                    </a:ext>
                  </a:extLst>
                </a:gridCol>
                <a:gridCol w="1766170">
                  <a:extLst>
                    <a:ext uri="{9D8B030D-6E8A-4147-A177-3AD203B41FA5}">
                      <a16:colId xmlns:a16="http://schemas.microsoft.com/office/drawing/2014/main" val="279802632"/>
                    </a:ext>
                  </a:extLst>
                </a:gridCol>
                <a:gridCol w="1929008">
                  <a:extLst>
                    <a:ext uri="{9D8B030D-6E8A-4147-A177-3AD203B41FA5}">
                      <a16:colId xmlns:a16="http://schemas.microsoft.com/office/drawing/2014/main" val="1992526551"/>
                    </a:ext>
                  </a:extLst>
                </a:gridCol>
                <a:gridCol w="1345126">
                  <a:extLst>
                    <a:ext uri="{9D8B030D-6E8A-4147-A177-3AD203B41FA5}">
                      <a16:colId xmlns:a16="http://schemas.microsoft.com/office/drawing/2014/main" val="2829504995"/>
                    </a:ext>
                  </a:extLst>
                </a:gridCol>
              </a:tblGrid>
              <a:tr h="728556">
                <a:tc>
                  <a:txBody>
                    <a:bodyPr/>
                    <a:lstStyle/>
                    <a:p>
                      <a:pPr marL="360000"/>
                      <a:r>
                        <a:rPr lang="en-US" sz="1400" b="1" noProof="0" dirty="0"/>
                        <a:t> PV</a:t>
                      </a:r>
                    </a:p>
                  </a:txBody>
                  <a:tcPr anchor="ctr">
                    <a:lnB w="12700" cap="flat" cmpd="sng" algn="ctr">
                      <a:solidFill>
                        <a:schemeClr val="bg2"/>
                      </a:solidFill>
                      <a:prstDash val="solid"/>
                      <a:round/>
                      <a:headEnd type="none" w="med" len="med"/>
                      <a:tailEnd type="none" w="med" len="med"/>
                    </a:lnB>
                  </a:tcPr>
                </a:tc>
                <a:tc>
                  <a:txBody>
                    <a:bodyPr/>
                    <a:lstStyle/>
                    <a:p>
                      <a:pPr marL="432000"/>
                      <a:r>
                        <a:rPr lang="en-US" sz="1400" noProof="0" dirty="0"/>
                        <a:t>Gallium</a:t>
                      </a:r>
                    </a:p>
                  </a:txBody>
                  <a:tcPr anchor="ctr">
                    <a:lnB w="12700" cap="flat" cmpd="sng" algn="ctr">
                      <a:solidFill>
                        <a:schemeClr val="bg2"/>
                      </a:solidFill>
                      <a:prstDash val="solid"/>
                      <a:round/>
                      <a:headEnd type="none" w="med" len="med"/>
                      <a:tailEnd type="none" w="med" len="med"/>
                    </a:lnB>
                  </a:tcPr>
                </a:tc>
                <a:tc>
                  <a:txBody>
                    <a:bodyPr/>
                    <a:lstStyle/>
                    <a:p>
                      <a:pPr marL="432000"/>
                      <a:r>
                        <a:rPr lang="en-US" sz="1400" noProof="0" dirty="0"/>
                        <a:t>Germanium</a:t>
                      </a:r>
                    </a:p>
                  </a:txBody>
                  <a:tcPr anchor="ctr">
                    <a:lnB w="12700" cap="flat" cmpd="sng" algn="ctr">
                      <a:solidFill>
                        <a:schemeClr val="bg2"/>
                      </a:solidFill>
                      <a:prstDash val="solid"/>
                      <a:round/>
                      <a:headEnd type="none" w="med" len="med"/>
                      <a:tailEnd type="none" w="med" len="med"/>
                    </a:lnB>
                  </a:tcPr>
                </a:tc>
                <a:tc>
                  <a:txBody>
                    <a:bodyPr/>
                    <a:lstStyle/>
                    <a:p>
                      <a:pPr marL="432000"/>
                      <a:r>
                        <a:rPr lang="en-US" sz="1400" noProof="0" dirty="0"/>
                        <a:t>Indium</a:t>
                      </a:r>
                    </a:p>
                  </a:txBody>
                  <a:tcPr anchor="ctr">
                    <a:lnB w="12700" cap="flat" cmpd="sng" algn="ctr">
                      <a:solidFill>
                        <a:schemeClr val="bg2"/>
                      </a:solidFill>
                      <a:prstDash val="solid"/>
                      <a:round/>
                      <a:headEnd type="none" w="med" len="med"/>
                      <a:tailEnd type="none" w="med" len="med"/>
                    </a:lnB>
                  </a:tcPr>
                </a:tc>
                <a:tc>
                  <a:txBody>
                    <a:bodyPr/>
                    <a:lstStyle/>
                    <a:p>
                      <a:pPr marL="432000"/>
                      <a:r>
                        <a:rPr lang="en-US" sz="1400" noProof="0" dirty="0"/>
                        <a:t>Silicon metal</a:t>
                      </a:r>
                    </a:p>
                  </a:txBody>
                  <a:tcPr anchor="ctr">
                    <a:lnB w="12700" cap="flat" cmpd="sng" algn="ctr">
                      <a:solidFill>
                        <a:schemeClr val="bg2"/>
                      </a:solidFill>
                      <a:prstDash val="solid"/>
                      <a:round/>
                      <a:headEnd type="none" w="med" len="med"/>
                      <a:tailEnd type="none" w="med" len="med"/>
                    </a:lnB>
                  </a:tcPr>
                </a:tc>
                <a:tc>
                  <a:txBody>
                    <a:bodyPr/>
                    <a:lstStyle/>
                    <a:p>
                      <a:pPr marL="432000"/>
                      <a:endParaRPr lang="en-US" sz="1400" noProof="0"/>
                    </a:p>
                  </a:txBody>
                  <a:tcPr anchor="ctr">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983148616"/>
                  </a:ext>
                </a:extLst>
              </a:tr>
              <a:tr h="728556">
                <a:tc>
                  <a:txBody>
                    <a:bodyPr/>
                    <a:lstStyle/>
                    <a:p>
                      <a:pPr marL="360000"/>
                      <a:r>
                        <a:rPr lang="en-US" sz="1400" b="1" noProof="0" dirty="0"/>
                        <a:t> Wind</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Borate</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Dysprosium (HREE)</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Neodymium (LREE)</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err="1"/>
                        <a:t>Praesodymium</a:t>
                      </a:r>
                      <a:r>
                        <a:rPr lang="en-US" sz="1400" noProof="0" dirty="0"/>
                        <a:t> (LREE)</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Terbium </a:t>
                      </a:r>
                      <a:br>
                        <a:rPr lang="en-US" sz="1400" noProof="0" dirty="0"/>
                      </a:br>
                      <a:r>
                        <a:rPr lang="en-US" sz="1400" noProof="0" dirty="0"/>
                        <a:t>(HREE)</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496774662"/>
                  </a:ext>
                </a:extLst>
              </a:tr>
              <a:tr h="728556">
                <a:tc>
                  <a:txBody>
                    <a:bodyPr/>
                    <a:lstStyle/>
                    <a:p>
                      <a:pPr marL="360000"/>
                      <a:r>
                        <a:rPr lang="en-US" sz="1400" b="1" noProof="0" dirty="0"/>
                        <a:t> Hydrogen</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Iridium</a:t>
                      </a:r>
                    </a:p>
                    <a:p>
                      <a:pPr marL="432000"/>
                      <a:r>
                        <a:rPr lang="en-US" sz="1400" noProof="0" dirty="0"/>
                        <a:t>(PGM)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Platinum</a:t>
                      </a:r>
                    </a:p>
                    <a:p>
                      <a:pPr marL="432000"/>
                      <a:r>
                        <a:rPr lang="en-US" sz="1400" noProof="0" dirty="0"/>
                        <a:t>(PGM)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Titanium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endParaRPr lang="en-US" sz="1400" noProof="0" dirty="0"/>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endParaRPr lang="en-US" sz="1400" noProof="0" dirty="0"/>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523090421"/>
                  </a:ext>
                </a:extLst>
              </a:tr>
              <a:tr h="728556">
                <a:tc>
                  <a:txBody>
                    <a:bodyPr/>
                    <a:lstStyle/>
                    <a:p>
                      <a:pPr marL="360000"/>
                      <a:r>
                        <a:rPr lang="en-US" sz="1400" b="1" noProof="0" dirty="0"/>
                        <a:t> Hydro</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Magnesium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Titanium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endParaRPr lang="en-US" sz="1400" noProof="0" dirty="0"/>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endParaRPr lang="en-US" sz="1400" noProof="0"/>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endParaRPr lang="en-US" sz="1400" noProof="0" dirty="0"/>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2740787193"/>
                  </a:ext>
                </a:extLst>
              </a:tr>
              <a:tr h="728556">
                <a:tc>
                  <a:txBody>
                    <a:bodyPr/>
                    <a:lstStyle/>
                    <a:p>
                      <a:pPr marL="360000"/>
                      <a:r>
                        <a:rPr lang="en-US" sz="1400" b="1" noProof="0" dirty="0"/>
                        <a:t> CSP</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Magnesium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Niobium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Titanium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Vanadium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endParaRPr lang="en-US" sz="1400" noProof="0" dirty="0"/>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139742368"/>
                  </a:ext>
                </a:extLst>
              </a:tr>
              <a:tr h="728556">
                <a:tc>
                  <a:txBody>
                    <a:bodyPr/>
                    <a:lstStyle/>
                    <a:p>
                      <a:pPr marL="360000"/>
                      <a:r>
                        <a:rPr lang="en-US" sz="1400" b="1" noProof="0" dirty="0"/>
                        <a:t> Geo</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Niobium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Tantalum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Titanium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endParaRPr lang="en-US" sz="1400" noProof="0" dirty="0"/>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endParaRPr lang="en-US" sz="1400" noProof="0" dirty="0"/>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14026054"/>
                  </a:ext>
                </a:extLst>
              </a:tr>
              <a:tr h="728556">
                <a:tc>
                  <a:txBody>
                    <a:bodyPr/>
                    <a:lstStyle/>
                    <a:p>
                      <a:pPr marL="360000"/>
                      <a:r>
                        <a:rPr lang="en-US" sz="1400" b="1" noProof="0" dirty="0"/>
                        <a:t> Nuclear</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Hafnium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Indium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Tungsten</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Vanadium</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432000"/>
                      <a:r>
                        <a:rPr lang="en-US" sz="1400" noProof="0" dirty="0"/>
                        <a:t>Yttrium </a:t>
                      </a:r>
                      <a:br>
                        <a:rPr lang="en-US" sz="1400" noProof="0" dirty="0"/>
                      </a:br>
                      <a:r>
                        <a:rPr lang="en-US" sz="1400" noProof="0" dirty="0"/>
                        <a:t>(HREE)</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928221973"/>
                  </a:ext>
                </a:extLst>
              </a:tr>
              <a:tr h="728556">
                <a:tc>
                  <a:txBody>
                    <a:bodyPr/>
                    <a:lstStyle/>
                    <a:p>
                      <a:pPr marL="360000"/>
                      <a:r>
                        <a:rPr lang="en-US" sz="1400" b="1" noProof="0" dirty="0"/>
                        <a:t>Batteries</a:t>
                      </a:r>
                      <a:br>
                        <a:rPr lang="en-US" sz="1400" b="1" baseline="30000" noProof="0" dirty="0"/>
                      </a:br>
                      <a:r>
                        <a:rPr lang="en-US" sz="1400" b="0" baseline="30000" noProof="0" dirty="0"/>
                        <a:t>not part of study</a:t>
                      </a:r>
                      <a:endParaRPr lang="en-US" sz="1400" b="0" noProof="0" dirty="0"/>
                    </a:p>
                  </a:txBody>
                  <a:tcPr anchor="ctr">
                    <a:lnT w="12700" cap="flat" cmpd="sng" algn="ctr">
                      <a:solidFill>
                        <a:schemeClr val="bg2"/>
                      </a:solidFill>
                      <a:prstDash val="solid"/>
                      <a:round/>
                      <a:headEnd type="none" w="med" len="med"/>
                      <a:tailEnd type="none" w="med" len="med"/>
                    </a:lnT>
                  </a:tcPr>
                </a:tc>
                <a:tc>
                  <a:txBody>
                    <a:bodyPr/>
                    <a:lstStyle/>
                    <a:p>
                      <a:pPr marL="432000"/>
                      <a:r>
                        <a:rPr lang="en-US" sz="1400" noProof="0" dirty="0"/>
                        <a:t>Cobalt</a:t>
                      </a:r>
                    </a:p>
                  </a:txBody>
                  <a:tcPr anchor="ctr">
                    <a:lnT w="12700" cap="flat" cmpd="sng" algn="ctr">
                      <a:solidFill>
                        <a:schemeClr val="bg2"/>
                      </a:solidFill>
                      <a:prstDash val="solid"/>
                      <a:round/>
                      <a:headEnd type="none" w="med" len="med"/>
                      <a:tailEnd type="none" w="med" len="med"/>
                    </a:lnT>
                  </a:tcPr>
                </a:tc>
                <a:tc>
                  <a:txBody>
                    <a:bodyPr/>
                    <a:lstStyle/>
                    <a:p>
                      <a:pPr marL="432000"/>
                      <a:r>
                        <a:rPr lang="en-US" sz="1400" noProof="0" dirty="0"/>
                        <a:t>Lithium</a:t>
                      </a:r>
                    </a:p>
                  </a:txBody>
                  <a:tcPr anchor="ctr">
                    <a:lnT w="12700" cap="flat" cmpd="sng" algn="ctr">
                      <a:solidFill>
                        <a:schemeClr val="bg2"/>
                      </a:solidFill>
                      <a:prstDash val="solid"/>
                      <a:round/>
                      <a:headEnd type="none" w="med" len="med"/>
                      <a:tailEnd type="none" w="med" len="med"/>
                    </a:lnT>
                  </a:tcPr>
                </a:tc>
                <a:tc>
                  <a:txBody>
                    <a:bodyPr/>
                    <a:lstStyle/>
                    <a:p>
                      <a:pPr marL="432000"/>
                      <a:r>
                        <a:rPr lang="en-US" sz="1400" noProof="0" dirty="0"/>
                        <a:t>Natural graphite</a:t>
                      </a:r>
                    </a:p>
                  </a:txBody>
                  <a:tcPr anchor="ctr">
                    <a:lnT w="12700" cap="flat" cmpd="sng" algn="ctr">
                      <a:solidFill>
                        <a:schemeClr val="bg2"/>
                      </a:solidFill>
                      <a:prstDash val="solid"/>
                      <a:round/>
                      <a:headEnd type="none" w="med" len="med"/>
                      <a:tailEnd type="none" w="med" len="med"/>
                    </a:lnT>
                  </a:tcPr>
                </a:tc>
                <a:tc>
                  <a:txBody>
                    <a:bodyPr/>
                    <a:lstStyle/>
                    <a:p>
                      <a:pPr marL="432000"/>
                      <a:endParaRPr lang="en-US" sz="1400" noProof="0" dirty="0"/>
                    </a:p>
                  </a:txBody>
                  <a:tcPr anchor="ctr">
                    <a:lnT w="12700" cap="flat" cmpd="sng" algn="ctr">
                      <a:solidFill>
                        <a:schemeClr val="bg2"/>
                      </a:solidFill>
                      <a:prstDash val="solid"/>
                      <a:round/>
                      <a:headEnd type="none" w="med" len="med"/>
                      <a:tailEnd type="none" w="med" len="med"/>
                    </a:lnT>
                  </a:tcPr>
                </a:tc>
                <a:tc>
                  <a:txBody>
                    <a:bodyPr/>
                    <a:lstStyle/>
                    <a:p>
                      <a:pPr marL="432000"/>
                      <a:endParaRPr lang="en-US" sz="1400" noProof="0" dirty="0"/>
                    </a:p>
                  </a:txBody>
                  <a:tcPr anchor="ctr">
                    <a:lnT w="12700" cap="flat" cmpd="sng" algn="ctr">
                      <a:solidFill>
                        <a:schemeClr val="bg2"/>
                      </a:solidFill>
                      <a:prstDash val="solid"/>
                      <a:round/>
                      <a:headEnd type="none" w="med" len="med"/>
                      <a:tailEnd type="none" w="med" len="med"/>
                    </a:lnT>
                  </a:tcPr>
                </a:tc>
                <a:extLst>
                  <a:ext uri="{0D108BD9-81ED-4DB2-BD59-A6C34878D82A}">
                    <a16:rowId xmlns:a16="http://schemas.microsoft.com/office/drawing/2014/main" val="1455163587"/>
                  </a:ext>
                </a:extLst>
              </a:tr>
            </a:tbl>
          </a:graphicData>
        </a:graphic>
      </p:graphicFrame>
      <p:sp>
        <p:nvSpPr>
          <p:cNvPr id="7" name="Afgeronde rechthoek 37">
            <a:extLst>
              <a:ext uri="{FF2B5EF4-FFF2-40B4-BE49-F238E27FC236}">
                <a16:creationId xmlns:a16="http://schemas.microsoft.com/office/drawing/2014/main" id="{731ECD8E-9DC4-0A82-7EAD-8EC860B56D0D}"/>
              </a:ext>
            </a:extLst>
          </p:cNvPr>
          <p:cNvSpPr/>
          <p:nvPr/>
        </p:nvSpPr>
        <p:spPr>
          <a:xfrm>
            <a:off x="2846327" y="722551"/>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Ga</a:t>
            </a:r>
          </a:p>
        </p:txBody>
      </p:sp>
      <p:sp>
        <p:nvSpPr>
          <p:cNvPr id="8" name="Ovaal 38">
            <a:extLst>
              <a:ext uri="{FF2B5EF4-FFF2-40B4-BE49-F238E27FC236}">
                <a16:creationId xmlns:a16="http://schemas.microsoft.com/office/drawing/2014/main" id="{A063AE09-B534-18FF-D0C8-0D359AC310B6}"/>
              </a:ext>
            </a:extLst>
          </p:cNvPr>
          <p:cNvSpPr/>
          <p:nvPr/>
        </p:nvSpPr>
        <p:spPr>
          <a:xfrm>
            <a:off x="3159475" y="609236"/>
            <a:ext cx="250779" cy="253634"/>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dirty="0">
                <a:solidFill>
                  <a:srgbClr val="A9CE79"/>
                </a:solidFill>
                <a:latin typeface="Tahoma" panose="020B0604030504040204" pitchFamily="34" charset="0"/>
                <a:ea typeface="Tahoma" panose="020B0604030504040204" pitchFamily="34" charset="0"/>
                <a:cs typeface="Tahoma" panose="020B0604030504040204" pitchFamily="34" charset="0"/>
              </a:rPr>
              <a:t>x4</a:t>
            </a:r>
          </a:p>
        </p:txBody>
      </p:sp>
      <p:sp>
        <p:nvSpPr>
          <p:cNvPr id="9" name="Afgeronde rechthoek 39">
            <a:extLst>
              <a:ext uri="{FF2B5EF4-FFF2-40B4-BE49-F238E27FC236}">
                <a16:creationId xmlns:a16="http://schemas.microsoft.com/office/drawing/2014/main" id="{AFD3CC70-56B5-17B1-6402-796F9F26251C}"/>
              </a:ext>
            </a:extLst>
          </p:cNvPr>
          <p:cNvSpPr/>
          <p:nvPr/>
        </p:nvSpPr>
        <p:spPr>
          <a:xfrm>
            <a:off x="4760471" y="722551"/>
            <a:ext cx="438539" cy="438539"/>
          </a:xfrm>
          <a:prstGeom prst="roundRect">
            <a:avLst/>
          </a:prstGeom>
          <a:solidFill>
            <a:srgbClr val="EFA37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Ge</a:t>
            </a:r>
          </a:p>
        </p:txBody>
      </p:sp>
      <p:sp>
        <p:nvSpPr>
          <p:cNvPr id="10" name="Ovaal 40">
            <a:extLst>
              <a:ext uri="{FF2B5EF4-FFF2-40B4-BE49-F238E27FC236}">
                <a16:creationId xmlns:a16="http://schemas.microsoft.com/office/drawing/2014/main" id="{89EB939D-C593-1181-E2B0-90B1CE40D86C}"/>
              </a:ext>
            </a:extLst>
          </p:cNvPr>
          <p:cNvSpPr/>
          <p:nvPr/>
        </p:nvSpPr>
        <p:spPr>
          <a:xfrm>
            <a:off x="5073619" y="609236"/>
            <a:ext cx="250779" cy="253634"/>
          </a:xfrm>
          <a:prstGeom prst="ellipse">
            <a:avLst/>
          </a:prstGeom>
          <a:solidFill>
            <a:schemeClr val="bg1"/>
          </a:solidFill>
          <a:ln>
            <a:solidFill>
              <a:srgbClr val="EFA37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dirty="0">
                <a:solidFill>
                  <a:srgbClr val="EFA374"/>
                </a:solidFill>
                <a:latin typeface="Tahoma" panose="020B0604030504040204" pitchFamily="34" charset="0"/>
                <a:ea typeface="Tahoma" panose="020B0604030504040204" pitchFamily="34" charset="0"/>
                <a:cs typeface="Tahoma" panose="020B0604030504040204" pitchFamily="34" charset="0"/>
              </a:rPr>
              <a:t>x4</a:t>
            </a:r>
          </a:p>
        </p:txBody>
      </p:sp>
      <p:sp>
        <p:nvSpPr>
          <p:cNvPr id="11" name="Afgeronde rechthoek 41">
            <a:extLst>
              <a:ext uri="{FF2B5EF4-FFF2-40B4-BE49-F238E27FC236}">
                <a16:creationId xmlns:a16="http://schemas.microsoft.com/office/drawing/2014/main" id="{5441AA81-0C46-D847-DABE-74A3D62E3039}"/>
              </a:ext>
            </a:extLst>
          </p:cNvPr>
          <p:cNvSpPr/>
          <p:nvPr/>
        </p:nvSpPr>
        <p:spPr>
          <a:xfrm>
            <a:off x="6674615" y="722551"/>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dirty="0">
                <a:latin typeface="Tahoma" panose="020B0604030504040204" pitchFamily="34" charset="0"/>
                <a:ea typeface="Tahoma" panose="020B0604030504040204" pitchFamily="34" charset="0"/>
                <a:cs typeface="Tahoma" panose="020B0604030504040204" pitchFamily="34" charset="0"/>
              </a:rPr>
              <a:t>In</a:t>
            </a:r>
          </a:p>
        </p:txBody>
      </p:sp>
      <p:sp>
        <p:nvSpPr>
          <p:cNvPr id="12" name="Ovaal 42">
            <a:extLst>
              <a:ext uri="{FF2B5EF4-FFF2-40B4-BE49-F238E27FC236}">
                <a16:creationId xmlns:a16="http://schemas.microsoft.com/office/drawing/2014/main" id="{C879159E-385D-80DF-30E7-9CF746D6D216}"/>
              </a:ext>
            </a:extLst>
          </p:cNvPr>
          <p:cNvSpPr/>
          <p:nvPr/>
        </p:nvSpPr>
        <p:spPr>
          <a:xfrm>
            <a:off x="6987763" y="609236"/>
            <a:ext cx="438539" cy="253634"/>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dirty="0">
                <a:solidFill>
                  <a:srgbClr val="A9CE79"/>
                </a:solidFill>
                <a:latin typeface="Tahoma" panose="020B0604030504040204" pitchFamily="34" charset="0"/>
                <a:ea typeface="Tahoma" panose="020B0604030504040204" pitchFamily="34" charset="0"/>
                <a:cs typeface="Tahoma" panose="020B0604030504040204" pitchFamily="34" charset="0"/>
              </a:rPr>
              <a:t>x1.5</a:t>
            </a:r>
          </a:p>
        </p:txBody>
      </p:sp>
      <p:sp>
        <p:nvSpPr>
          <p:cNvPr id="13" name="Afgeronde rechthoek 43">
            <a:extLst>
              <a:ext uri="{FF2B5EF4-FFF2-40B4-BE49-F238E27FC236}">
                <a16:creationId xmlns:a16="http://schemas.microsoft.com/office/drawing/2014/main" id="{E07573DD-C42B-8A52-14BD-8CB6A7FD2C9D}"/>
              </a:ext>
            </a:extLst>
          </p:cNvPr>
          <p:cNvSpPr/>
          <p:nvPr/>
        </p:nvSpPr>
        <p:spPr>
          <a:xfrm>
            <a:off x="8430263" y="722551"/>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dirty="0">
                <a:latin typeface="Tahoma" panose="020B0604030504040204" pitchFamily="34" charset="0"/>
                <a:ea typeface="Tahoma" panose="020B0604030504040204" pitchFamily="34" charset="0"/>
                <a:cs typeface="Tahoma" panose="020B0604030504040204" pitchFamily="34" charset="0"/>
              </a:rPr>
              <a:t>Si</a:t>
            </a:r>
          </a:p>
        </p:txBody>
      </p:sp>
      <p:sp>
        <p:nvSpPr>
          <p:cNvPr id="14" name="Ovaal 44">
            <a:extLst>
              <a:ext uri="{FF2B5EF4-FFF2-40B4-BE49-F238E27FC236}">
                <a16:creationId xmlns:a16="http://schemas.microsoft.com/office/drawing/2014/main" id="{811468B5-085D-F5CE-91E7-58C53A0EDC8F}"/>
              </a:ext>
            </a:extLst>
          </p:cNvPr>
          <p:cNvSpPr/>
          <p:nvPr/>
        </p:nvSpPr>
        <p:spPr>
          <a:xfrm>
            <a:off x="8743411" y="609236"/>
            <a:ext cx="250779" cy="253634"/>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dirty="0">
                <a:solidFill>
                  <a:srgbClr val="A9CE79"/>
                </a:solidFill>
                <a:latin typeface="Tahoma" panose="020B0604030504040204" pitchFamily="34" charset="0"/>
                <a:ea typeface="Tahoma" panose="020B0604030504040204" pitchFamily="34" charset="0"/>
                <a:cs typeface="Tahoma" panose="020B0604030504040204" pitchFamily="34" charset="0"/>
              </a:rPr>
              <a:t>x4</a:t>
            </a:r>
          </a:p>
        </p:txBody>
      </p:sp>
      <p:pic>
        <p:nvPicPr>
          <p:cNvPr id="15" name="Graphic 14">
            <a:extLst>
              <a:ext uri="{FF2B5EF4-FFF2-40B4-BE49-F238E27FC236}">
                <a16:creationId xmlns:a16="http://schemas.microsoft.com/office/drawing/2014/main" id="{0B414E2F-8F74-3138-14A1-AD0BF947311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60518" y="706870"/>
            <a:ext cx="469900" cy="469900"/>
          </a:xfrm>
          <a:prstGeom prst="rect">
            <a:avLst/>
          </a:prstGeom>
        </p:spPr>
      </p:pic>
      <p:sp>
        <p:nvSpPr>
          <p:cNvPr id="16" name="TextBox 15">
            <a:extLst>
              <a:ext uri="{FF2B5EF4-FFF2-40B4-BE49-F238E27FC236}">
                <a16:creationId xmlns:a16="http://schemas.microsoft.com/office/drawing/2014/main" id="{9A72CC8E-B911-2B59-2CF5-8FD45D7C89F6}"/>
              </a:ext>
            </a:extLst>
          </p:cNvPr>
          <p:cNvSpPr txBox="1"/>
          <p:nvPr/>
        </p:nvSpPr>
        <p:spPr>
          <a:xfrm>
            <a:off x="1768112" y="675093"/>
            <a:ext cx="1091464" cy="536741"/>
          </a:xfrm>
          <a:prstGeom prst="rect">
            <a:avLst/>
          </a:prstGeom>
          <a:noFill/>
        </p:spPr>
        <p:txBody>
          <a:bodyPr wrap="square" tIns="36000" bIns="36000" rtlCol="0">
            <a:spAutoFit/>
          </a:bodyPr>
          <a:lstStyle/>
          <a:p>
            <a:pPr algn="l">
              <a:lnSpc>
                <a:spcPct val="110000"/>
              </a:lnSpc>
              <a:spcAft>
                <a:spcPts val="600"/>
              </a:spcAft>
            </a:pPr>
            <a:r>
              <a:rPr lang="en-US" sz="1200">
                <a:latin typeface="Tahoma" panose="020B0604030504040204" pitchFamily="34" charset="0"/>
                <a:ea typeface="Tahoma" panose="020B0604030504040204" pitchFamily="34" charset="0"/>
                <a:cs typeface="Tahoma" panose="020B0604030504040204" pitchFamily="34" charset="0"/>
              </a:rPr>
              <a:t>+10,000 GW</a:t>
            </a:r>
          </a:p>
          <a:p>
            <a:pPr algn="l">
              <a:lnSpc>
                <a:spcPct val="110000"/>
              </a:lnSpc>
              <a:spcAft>
                <a:spcPts val="600"/>
              </a:spcAft>
            </a:pPr>
            <a:r>
              <a:rPr lang="en-US" sz="120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+1400 %</a:t>
            </a:r>
          </a:p>
        </p:txBody>
      </p:sp>
      <p:sp>
        <p:nvSpPr>
          <p:cNvPr id="17" name="Afgeronde rechthoek 7">
            <a:extLst>
              <a:ext uri="{FF2B5EF4-FFF2-40B4-BE49-F238E27FC236}">
                <a16:creationId xmlns:a16="http://schemas.microsoft.com/office/drawing/2014/main" id="{774CB348-9241-3E71-A90B-E697AC2B332A}"/>
              </a:ext>
            </a:extLst>
          </p:cNvPr>
          <p:cNvSpPr/>
          <p:nvPr/>
        </p:nvSpPr>
        <p:spPr>
          <a:xfrm>
            <a:off x="6607039" y="1465583"/>
            <a:ext cx="438539" cy="438539"/>
          </a:xfrm>
          <a:prstGeom prst="roundRect">
            <a:avLst/>
          </a:prstGeom>
          <a:solidFill>
            <a:srgbClr val="DE4E4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Nd</a:t>
            </a:r>
          </a:p>
        </p:txBody>
      </p:sp>
      <p:sp>
        <p:nvSpPr>
          <p:cNvPr id="18" name="Afgeronde rechthoek 8">
            <a:extLst>
              <a:ext uri="{FF2B5EF4-FFF2-40B4-BE49-F238E27FC236}">
                <a16:creationId xmlns:a16="http://schemas.microsoft.com/office/drawing/2014/main" id="{9F0CD52C-B226-1A92-7519-2737C1626D07}"/>
              </a:ext>
            </a:extLst>
          </p:cNvPr>
          <p:cNvSpPr/>
          <p:nvPr/>
        </p:nvSpPr>
        <p:spPr>
          <a:xfrm>
            <a:off x="8381179" y="1457960"/>
            <a:ext cx="438539" cy="438539"/>
          </a:xfrm>
          <a:prstGeom prst="roundRect">
            <a:avLst/>
          </a:prstGeom>
          <a:solidFill>
            <a:srgbClr val="DE4E4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Pr</a:t>
            </a:r>
          </a:p>
        </p:txBody>
      </p:sp>
      <p:sp>
        <p:nvSpPr>
          <p:cNvPr id="19" name="Afgeronde rechthoek 9">
            <a:extLst>
              <a:ext uri="{FF2B5EF4-FFF2-40B4-BE49-F238E27FC236}">
                <a16:creationId xmlns:a16="http://schemas.microsoft.com/office/drawing/2014/main" id="{ED051C0E-66D2-D11A-F450-BB0CE880EF9E}"/>
              </a:ext>
            </a:extLst>
          </p:cNvPr>
          <p:cNvSpPr/>
          <p:nvPr/>
        </p:nvSpPr>
        <p:spPr>
          <a:xfrm>
            <a:off x="4740394" y="1495939"/>
            <a:ext cx="438539" cy="438539"/>
          </a:xfrm>
          <a:prstGeom prst="roundRect">
            <a:avLst/>
          </a:prstGeom>
          <a:solidFill>
            <a:srgbClr val="DE4E4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Dy</a:t>
            </a:r>
          </a:p>
        </p:txBody>
      </p:sp>
      <p:sp>
        <p:nvSpPr>
          <p:cNvPr id="20" name="Afgeronde rechthoek 10">
            <a:extLst>
              <a:ext uri="{FF2B5EF4-FFF2-40B4-BE49-F238E27FC236}">
                <a16:creationId xmlns:a16="http://schemas.microsoft.com/office/drawing/2014/main" id="{CBAF38D7-5F77-8E4B-5F9C-5E0F8777010B}"/>
              </a:ext>
            </a:extLst>
          </p:cNvPr>
          <p:cNvSpPr/>
          <p:nvPr/>
        </p:nvSpPr>
        <p:spPr>
          <a:xfrm>
            <a:off x="10308236" y="1457959"/>
            <a:ext cx="438539" cy="438539"/>
          </a:xfrm>
          <a:prstGeom prst="roundRect">
            <a:avLst/>
          </a:prstGeom>
          <a:solidFill>
            <a:srgbClr val="DE4E4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Tr</a:t>
            </a:r>
          </a:p>
        </p:txBody>
      </p:sp>
      <p:sp>
        <p:nvSpPr>
          <p:cNvPr id="21" name="Afgeronde rechthoek 15">
            <a:extLst>
              <a:ext uri="{FF2B5EF4-FFF2-40B4-BE49-F238E27FC236}">
                <a16:creationId xmlns:a16="http://schemas.microsoft.com/office/drawing/2014/main" id="{F5A864A4-2505-071F-8EA6-8C6126F669F3}"/>
              </a:ext>
            </a:extLst>
          </p:cNvPr>
          <p:cNvSpPr/>
          <p:nvPr/>
        </p:nvSpPr>
        <p:spPr>
          <a:xfrm>
            <a:off x="2846327" y="1482992"/>
            <a:ext cx="438539" cy="438539"/>
          </a:xfrm>
          <a:prstGeom prst="roundRect">
            <a:avLst/>
          </a:prstGeom>
          <a:solidFill>
            <a:srgbClr val="EFA37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B</a:t>
            </a:r>
          </a:p>
        </p:txBody>
      </p:sp>
      <p:sp>
        <p:nvSpPr>
          <p:cNvPr id="22" name="Ovaal 17">
            <a:extLst>
              <a:ext uri="{FF2B5EF4-FFF2-40B4-BE49-F238E27FC236}">
                <a16:creationId xmlns:a16="http://schemas.microsoft.com/office/drawing/2014/main" id="{3C3BEAAF-AB93-B4EE-3642-EB7C3E676883}"/>
              </a:ext>
            </a:extLst>
          </p:cNvPr>
          <p:cNvSpPr/>
          <p:nvPr/>
        </p:nvSpPr>
        <p:spPr>
          <a:xfrm>
            <a:off x="3159476" y="1369122"/>
            <a:ext cx="250779" cy="253634"/>
          </a:xfrm>
          <a:prstGeom prst="ellipse">
            <a:avLst/>
          </a:prstGeom>
          <a:solidFill>
            <a:schemeClr val="bg1"/>
          </a:solidFill>
          <a:ln>
            <a:solidFill>
              <a:srgbClr val="EFA37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200" dirty="0">
                <a:solidFill>
                  <a:srgbClr val="EFA374"/>
                </a:solidFill>
                <a:latin typeface="Tahoma" panose="020B0604030504040204" pitchFamily="34" charset="0"/>
                <a:ea typeface="Tahoma" panose="020B0604030504040204" pitchFamily="34" charset="0"/>
                <a:cs typeface="Tahoma" panose="020B0604030504040204" pitchFamily="34" charset="0"/>
              </a:rPr>
              <a:t>x4</a:t>
            </a:r>
          </a:p>
        </p:txBody>
      </p:sp>
      <p:sp>
        <p:nvSpPr>
          <p:cNvPr id="23" name="Ovaal 21">
            <a:extLst>
              <a:ext uri="{FF2B5EF4-FFF2-40B4-BE49-F238E27FC236}">
                <a16:creationId xmlns:a16="http://schemas.microsoft.com/office/drawing/2014/main" id="{B81E9E26-E4B0-0808-C7C6-038D031F74F3}"/>
              </a:ext>
            </a:extLst>
          </p:cNvPr>
          <p:cNvSpPr/>
          <p:nvPr/>
        </p:nvSpPr>
        <p:spPr>
          <a:xfrm>
            <a:off x="5061428" y="1369122"/>
            <a:ext cx="250779" cy="253634"/>
          </a:xfrm>
          <a:prstGeom prst="ellipse">
            <a:avLst/>
          </a:prstGeom>
          <a:solidFill>
            <a:schemeClr val="bg1"/>
          </a:solidFill>
          <a:ln>
            <a:solidFill>
              <a:srgbClr val="DE4E4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200" dirty="0">
                <a:solidFill>
                  <a:srgbClr val="DE4E4F"/>
                </a:solidFill>
                <a:latin typeface="Tahoma" panose="020B0604030504040204" pitchFamily="34" charset="0"/>
                <a:ea typeface="Tahoma" panose="020B0604030504040204" pitchFamily="34" charset="0"/>
                <a:cs typeface="Tahoma" panose="020B0604030504040204" pitchFamily="34" charset="0"/>
              </a:rPr>
              <a:t>x5</a:t>
            </a:r>
          </a:p>
        </p:txBody>
      </p:sp>
      <p:sp>
        <p:nvSpPr>
          <p:cNvPr id="24" name="Ovaal 22">
            <a:extLst>
              <a:ext uri="{FF2B5EF4-FFF2-40B4-BE49-F238E27FC236}">
                <a16:creationId xmlns:a16="http://schemas.microsoft.com/office/drawing/2014/main" id="{3C5E6D3C-4C50-3121-7D57-D19269AC8467}"/>
              </a:ext>
            </a:extLst>
          </p:cNvPr>
          <p:cNvSpPr/>
          <p:nvPr/>
        </p:nvSpPr>
        <p:spPr>
          <a:xfrm>
            <a:off x="6914612" y="1369122"/>
            <a:ext cx="250779" cy="253634"/>
          </a:xfrm>
          <a:prstGeom prst="ellipse">
            <a:avLst/>
          </a:prstGeom>
          <a:solidFill>
            <a:schemeClr val="bg1"/>
          </a:solidFill>
          <a:ln>
            <a:solidFill>
              <a:srgbClr val="DE4E4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200" dirty="0">
                <a:solidFill>
                  <a:srgbClr val="DE4E4F"/>
                </a:solidFill>
                <a:latin typeface="Tahoma" panose="020B0604030504040204" pitchFamily="34" charset="0"/>
                <a:ea typeface="Tahoma" panose="020B0604030504040204" pitchFamily="34" charset="0"/>
                <a:cs typeface="Tahoma" panose="020B0604030504040204" pitchFamily="34" charset="0"/>
              </a:rPr>
              <a:t>x5</a:t>
            </a:r>
          </a:p>
        </p:txBody>
      </p:sp>
      <p:sp>
        <p:nvSpPr>
          <p:cNvPr id="25" name="Ovaal 23">
            <a:extLst>
              <a:ext uri="{FF2B5EF4-FFF2-40B4-BE49-F238E27FC236}">
                <a16:creationId xmlns:a16="http://schemas.microsoft.com/office/drawing/2014/main" id="{885AEA23-9AF1-A13A-1789-2628C546A6A5}"/>
              </a:ext>
            </a:extLst>
          </p:cNvPr>
          <p:cNvSpPr/>
          <p:nvPr/>
        </p:nvSpPr>
        <p:spPr>
          <a:xfrm>
            <a:off x="8682452" y="1369122"/>
            <a:ext cx="250779" cy="253634"/>
          </a:xfrm>
          <a:prstGeom prst="ellipse">
            <a:avLst/>
          </a:prstGeom>
          <a:solidFill>
            <a:schemeClr val="bg1"/>
          </a:solidFill>
          <a:ln>
            <a:solidFill>
              <a:srgbClr val="DE4E4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200" dirty="0">
                <a:solidFill>
                  <a:srgbClr val="DE4E4F"/>
                </a:solidFill>
                <a:latin typeface="Tahoma" panose="020B0604030504040204" pitchFamily="34" charset="0"/>
                <a:ea typeface="Tahoma" panose="020B0604030504040204" pitchFamily="34" charset="0"/>
                <a:cs typeface="Tahoma" panose="020B0604030504040204" pitchFamily="34" charset="0"/>
              </a:rPr>
              <a:t>x5</a:t>
            </a:r>
          </a:p>
        </p:txBody>
      </p:sp>
      <p:sp>
        <p:nvSpPr>
          <p:cNvPr id="26" name="Ovaal 24">
            <a:extLst>
              <a:ext uri="{FF2B5EF4-FFF2-40B4-BE49-F238E27FC236}">
                <a16:creationId xmlns:a16="http://schemas.microsoft.com/office/drawing/2014/main" id="{77604342-DF91-7D5E-F517-09A1FF6A2D75}"/>
              </a:ext>
            </a:extLst>
          </p:cNvPr>
          <p:cNvSpPr/>
          <p:nvPr/>
        </p:nvSpPr>
        <p:spPr>
          <a:xfrm>
            <a:off x="10631352" y="1369122"/>
            <a:ext cx="250779" cy="253634"/>
          </a:xfrm>
          <a:prstGeom prst="ellipse">
            <a:avLst/>
          </a:prstGeom>
          <a:solidFill>
            <a:schemeClr val="bg1"/>
          </a:solidFill>
          <a:ln>
            <a:solidFill>
              <a:srgbClr val="DE4E4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200" dirty="0">
                <a:solidFill>
                  <a:srgbClr val="DE4E4F"/>
                </a:solidFill>
                <a:latin typeface="Tahoma" panose="020B0604030504040204" pitchFamily="34" charset="0"/>
                <a:ea typeface="Tahoma" panose="020B0604030504040204" pitchFamily="34" charset="0"/>
                <a:cs typeface="Tahoma" panose="020B0604030504040204" pitchFamily="34" charset="0"/>
              </a:rPr>
              <a:t>x5</a:t>
            </a:r>
          </a:p>
        </p:txBody>
      </p:sp>
      <p:pic>
        <p:nvPicPr>
          <p:cNvPr id="27" name="Graphic 26">
            <a:extLst>
              <a:ext uri="{FF2B5EF4-FFF2-40B4-BE49-F238E27FC236}">
                <a16:creationId xmlns:a16="http://schemas.microsoft.com/office/drawing/2014/main" id="{AB4F44BF-4BC3-5440-039C-C6FA238F7A1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60518" y="1437067"/>
            <a:ext cx="469900" cy="469900"/>
          </a:xfrm>
          <a:prstGeom prst="rect">
            <a:avLst/>
          </a:prstGeom>
        </p:spPr>
      </p:pic>
      <p:sp>
        <p:nvSpPr>
          <p:cNvPr id="28" name="TextBox 27">
            <a:extLst>
              <a:ext uri="{FF2B5EF4-FFF2-40B4-BE49-F238E27FC236}">
                <a16:creationId xmlns:a16="http://schemas.microsoft.com/office/drawing/2014/main" id="{4709F85F-AF2D-16C5-F9AD-D748E91FC3C3}"/>
              </a:ext>
            </a:extLst>
          </p:cNvPr>
          <p:cNvSpPr txBox="1"/>
          <p:nvPr/>
        </p:nvSpPr>
        <p:spPr>
          <a:xfrm>
            <a:off x="1768112" y="1412096"/>
            <a:ext cx="1091464" cy="536741"/>
          </a:xfrm>
          <a:prstGeom prst="rect">
            <a:avLst/>
          </a:prstGeom>
          <a:noFill/>
        </p:spPr>
        <p:txBody>
          <a:bodyPr wrap="square" tIns="36000" bIns="36000" rtlCol="0">
            <a:spAutoFit/>
          </a:bodyPr>
          <a:lstStyle/>
          <a:p>
            <a:pPr algn="l">
              <a:lnSpc>
                <a:spcPct val="110000"/>
              </a:lnSpc>
              <a:spcAft>
                <a:spcPts val="600"/>
              </a:spcAft>
            </a:pPr>
            <a:r>
              <a:rPr lang="en-US" sz="1200">
                <a:latin typeface="Tahoma" panose="020B0604030504040204" pitchFamily="34" charset="0"/>
                <a:ea typeface="Tahoma" panose="020B0604030504040204" pitchFamily="34" charset="0"/>
                <a:cs typeface="Tahoma" panose="020B0604030504040204" pitchFamily="34" charset="0"/>
              </a:rPr>
              <a:t>+1000 GW</a:t>
            </a:r>
          </a:p>
          <a:p>
            <a:pPr algn="l">
              <a:lnSpc>
                <a:spcPct val="110000"/>
              </a:lnSpc>
              <a:spcAft>
                <a:spcPts val="600"/>
              </a:spcAft>
            </a:pPr>
            <a:r>
              <a:rPr lang="en-US" sz="120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+410 %</a:t>
            </a:r>
          </a:p>
        </p:txBody>
      </p:sp>
      <p:sp>
        <p:nvSpPr>
          <p:cNvPr id="29" name="Afgeronde rechthoek 56">
            <a:extLst>
              <a:ext uri="{FF2B5EF4-FFF2-40B4-BE49-F238E27FC236}">
                <a16:creationId xmlns:a16="http://schemas.microsoft.com/office/drawing/2014/main" id="{AF0B8985-13D6-DDF4-A9AF-047809D26D99}"/>
              </a:ext>
            </a:extLst>
          </p:cNvPr>
          <p:cNvSpPr/>
          <p:nvPr/>
        </p:nvSpPr>
        <p:spPr>
          <a:xfrm>
            <a:off x="6638039" y="2190057"/>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Ti</a:t>
            </a:r>
          </a:p>
        </p:txBody>
      </p:sp>
      <p:sp>
        <p:nvSpPr>
          <p:cNvPr id="30" name="Ovaal 57">
            <a:extLst>
              <a:ext uri="{FF2B5EF4-FFF2-40B4-BE49-F238E27FC236}">
                <a16:creationId xmlns:a16="http://schemas.microsoft.com/office/drawing/2014/main" id="{57D55357-21DE-0DF7-A040-C44087C47C3F}"/>
              </a:ext>
            </a:extLst>
          </p:cNvPr>
          <p:cNvSpPr/>
          <p:nvPr/>
        </p:nvSpPr>
        <p:spPr>
          <a:xfrm>
            <a:off x="6938408" y="2063967"/>
            <a:ext cx="370742" cy="252180"/>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a:solidFill>
                  <a:srgbClr val="A9CE79"/>
                </a:solidFill>
                <a:latin typeface="Tahoma" panose="020B0604030504040204" pitchFamily="34" charset="0"/>
                <a:ea typeface="Tahoma" panose="020B0604030504040204" pitchFamily="34" charset="0"/>
                <a:cs typeface="Tahoma" panose="020B0604030504040204" pitchFamily="34" charset="0"/>
              </a:rPr>
              <a:t>x90</a:t>
            </a:r>
          </a:p>
        </p:txBody>
      </p:sp>
      <p:sp>
        <p:nvSpPr>
          <p:cNvPr id="31" name="Afgeronde rechthoek 68">
            <a:extLst>
              <a:ext uri="{FF2B5EF4-FFF2-40B4-BE49-F238E27FC236}">
                <a16:creationId xmlns:a16="http://schemas.microsoft.com/office/drawing/2014/main" id="{EFBBC88F-BA9E-D4A1-8455-DFE878A9862A}"/>
              </a:ext>
            </a:extLst>
          </p:cNvPr>
          <p:cNvSpPr/>
          <p:nvPr/>
        </p:nvSpPr>
        <p:spPr>
          <a:xfrm>
            <a:off x="2834135" y="2202249"/>
            <a:ext cx="438539" cy="438539"/>
          </a:xfrm>
          <a:prstGeom prst="roundRect">
            <a:avLst/>
          </a:prstGeom>
          <a:solidFill>
            <a:srgbClr val="FDEA8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Ir</a:t>
            </a:r>
          </a:p>
        </p:txBody>
      </p:sp>
      <p:sp>
        <p:nvSpPr>
          <p:cNvPr id="32" name="Ovaal 69">
            <a:extLst>
              <a:ext uri="{FF2B5EF4-FFF2-40B4-BE49-F238E27FC236}">
                <a16:creationId xmlns:a16="http://schemas.microsoft.com/office/drawing/2014/main" id="{78548B31-3D7A-4259-FC0E-B9426E41D433}"/>
              </a:ext>
            </a:extLst>
          </p:cNvPr>
          <p:cNvSpPr/>
          <p:nvPr/>
        </p:nvSpPr>
        <p:spPr>
          <a:xfrm>
            <a:off x="3147283" y="2088934"/>
            <a:ext cx="250779" cy="253634"/>
          </a:xfrm>
          <a:prstGeom prst="ellipse">
            <a:avLst/>
          </a:prstGeom>
          <a:solidFill>
            <a:schemeClr val="bg1"/>
          </a:solidFill>
          <a:ln>
            <a:solidFill>
              <a:srgbClr val="FDEA8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dirty="0">
                <a:solidFill>
                  <a:srgbClr val="CABB68"/>
                </a:solidFill>
                <a:latin typeface="Tahoma" panose="020B0604030504040204" pitchFamily="34" charset="0"/>
                <a:ea typeface="Tahoma" panose="020B0604030504040204" pitchFamily="34" charset="0"/>
                <a:cs typeface="Tahoma" panose="020B0604030504040204" pitchFamily="34" charset="0"/>
              </a:rPr>
              <a:t>x9</a:t>
            </a:r>
          </a:p>
        </p:txBody>
      </p:sp>
      <p:sp>
        <p:nvSpPr>
          <p:cNvPr id="33" name="Afgeronde rechthoek 72">
            <a:extLst>
              <a:ext uri="{FF2B5EF4-FFF2-40B4-BE49-F238E27FC236}">
                <a16:creationId xmlns:a16="http://schemas.microsoft.com/office/drawing/2014/main" id="{A4291DC7-19BD-33F6-C7AC-2F7596B923A8}"/>
              </a:ext>
            </a:extLst>
          </p:cNvPr>
          <p:cNvSpPr/>
          <p:nvPr/>
        </p:nvSpPr>
        <p:spPr>
          <a:xfrm>
            <a:off x="4748279" y="2202249"/>
            <a:ext cx="438539" cy="438539"/>
          </a:xfrm>
          <a:prstGeom prst="roundRect">
            <a:avLst/>
          </a:prstGeom>
          <a:solidFill>
            <a:srgbClr val="FDEA8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Pt</a:t>
            </a:r>
          </a:p>
        </p:txBody>
      </p:sp>
      <p:sp>
        <p:nvSpPr>
          <p:cNvPr id="34" name="Ovaal 73">
            <a:extLst>
              <a:ext uri="{FF2B5EF4-FFF2-40B4-BE49-F238E27FC236}">
                <a16:creationId xmlns:a16="http://schemas.microsoft.com/office/drawing/2014/main" id="{C05088EF-A4F5-4E2B-C5B4-1FAEE159DBB4}"/>
              </a:ext>
            </a:extLst>
          </p:cNvPr>
          <p:cNvSpPr/>
          <p:nvPr/>
        </p:nvSpPr>
        <p:spPr>
          <a:xfrm>
            <a:off x="5061427" y="2088934"/>
            <a:ext cx="262971" cy="252180"/>
          </a:xfrm>
          <a:prstGeom prst="ellipse">
            <a:avLst/>
          </a:prstGeom>
          <a:solidFill>
            <a:schemeClr val="bg1"/>
          </a:solidFill>
          <a:ln>
            <a:solidFill>
              <a:srgbClr val="FDEA8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dirty="0">
                <a:solidFill>
                  <a:srgbClr val="CABB68"/>
                </a:solidFill>
                <a:latin typeface="Tahoma" panose="020B0604030504040204" pitchFamily="34" charset="0"/>
                <a:ea typeface="Tahoma" panose="020B0604030504040204" pitchFamily="34" charset="0"/>
                <a:cs typeface="Tahoma" panose="020B0604030504040204" pitchFamily="34" charset="0"/>
              </a:rPr>
              <a:t>x9</a:t>
            </a:r>
          </a:p>
        </p:txBody>
      </p:sp>
      <p:pic>
        <p:nvPicPr>
          <p:cNvPr id="35" name="Graphic 34">
            <a:extLst>
              <a:ext uri="{FF2B5EF4-FFF2-40B4-BE49-F238E27FC236}">
                <a16:creationId xmlns:a16="http://schemas.microsoft.com/office/drawing/2014/main" id="{33B46DB9-9444-6056-7B27-B1E6B7500CF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60518" y="2195940"/>
            <a:ext cx="469900" cy="469900"/>
          </a:xfrm>
          <a:prstGeom prst="rect">
            <a:avLst/>
          </a:prstGeom>
        </p:spPr>
      </p:pic>
      <p:sp>
        <p:nvSpPr>
          <p:cNvPr id="36" name="TextBox 35">
            <a:extLst>
              <a:ext uri="{FF2B5EF4-FFF2-40B4-BE49-F238E27FC236}">
                <a16:creationId xmlns:a16="http://schemas.microsoft.com/office/drawing/2014/main" id="{B8C561E4-8A24-F5E8-0618-4778F77AA4CF}"/>
              </a:ext>
            </a:extLst>
          </p:cNvPr>
          <p:cNvSpPr txBox="1"/>
          <p:nvPr/>
        </p:nvSpPr>
        <p:spPr>
          <a:xfrm>
            <a:off x="1768112" y="2293186"/>
            <a:ext cx="1091464" cy="256664"/>
          </a:xfrm>
          <a:prstGeom prst="rect">
            <a:avLst/>
          </a:prstGeom>
          <a:noFill/>
        </p:spPr>
        <p:txBody>
          <a:bodyPr wrap="square" tIns="36000" bIns="36000" rtlCol="0">
            <a:spAutoFit/>
          </a:bodyPr>
          <a:lstStyle/>
          <a:p>
            <a:pPr algn="l">
              <a:lnSpc>
                <a:spcPct val="110000"/>
              </a:lnSpc>
              <a:spcAft>
                <a:spcPts val="600"/>
              </a:spcAft>
            </a:pPr>
            <a:r>
              <a:rPr lang="en-US" sz="1200">
                <a:latin typeface="Tahoma" panose="020B0604030504040204" pitchFamily="34" charset="0"/>
                <a:ea typeface="Tahoma" panose="020B0604030504040204" pitchFamily="34" charset="0"/>
                <a:cs typeface="Tahoma" panose="020B0604030504040204" pitchFamily="34" charset="0"/>
              </a:rPr>
              <a:t>+580 GW</a:t>
            </a:r>
          </a:p>
        </p:txBody>
      </p:sp>
      <p:sp>
        <p:nvSpPr>
          <p:cNvPr id="38" name="Afgeronde rechthoek 25">
            <a:extLst>
              <a:ext uri="{FF2B5EF4-FFF2-40B4-BE49-F238E27FC236}">
                <a16:creationId xmlns:a16="http://schemas.microsoft.com/office/drawing/2014/main" id="{B0594E4A-A513-3D8B-DA78-5B0DB7A0C01C}"/>
              </a:ext>
            </a:extLst>
          </p:cNvPr>
          <p:cNvSpPr/>
          <p:nvPr/>
        </p:nvSpPr>
        <p:spPr>
          <a:xfrm>
            <a:off x="2846327" y="2941495"/>
            <a:ext cx="438539" cy="438539"/>
          </a:xfrm>
          <a:prstGeom prst="roundRect">
            <a:avLst/>
          </a:prstGeom>
          <a:solidFill>
            <a:srgbClr val="EFA37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Mg</a:t>
            </a:r>
          </a:p>
        </p:txBody>
      </p:sp>
      <p:sp>
        <p:nvSpPr>
          <p:cNvPr id="40" name="Afgeronde rechthoek 52">
            <a:extLst>
              <a:ext uri="{FF2B5EF4-FFF2-40B4-BE49-F238E27FC236}">
                <a16:creationId xmlns:a16="http://schemas.microsoft.com/office/drawing/2014/main" id="{95523591-4C11-B11B-63B6-8F7213D086B2}"/>
              </a:ext>
            </a:extLst>
          </p:cNvPr>
          <p:cNvSpPr/>
          <p:nvPr/>
        </p:nvSpPr>
        <p:spPr>
          <a:xfrm>
            <a:off x="4736087" y="2880535"/>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Ti</a:t>
            </a:r>
          </a:p>
        </p:txBody>
      </p:sp>
      <p:sp>
        <p:nvSpPr>
          <p:cNvPr id="41" name="Ovaal 53">
            <a:extLst>
              <a:ext uri="{FF2B5EF4-FFF2-40B4-BE49-F238E27FC236}">
                <a16:creationId xmlns:a16="http://schemas.microsoft.com/office/drawing/2014/main" id="{4F3FB850-AFB9-6F77-DD4D-7629C061BE33}"/>
              </a:ext>
            </a:extLst>
          </p:cNvPr>
          <p:cNvSpPr/>
          <p:nvPr/>
        </p:nvSpPr>
        <p:spPr>
          <a:xfrm>
            <a:off x="5036456" y="2754445"/>
            <a:ext cx="370742" cy="252180"/>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a:solidFill>
                  <a:srgbClr val="A9CE79"/>
                </a:solidFill>
                <a:latin typeface="Tahoma" panose="020B0604030504040204" pitchFamily="34" charset="0"/>
                <a:ea typeface="Tahoma" panose="020B0604030504040204" pitchFamily="34" charset="0"/>
                <a:cs typeface="Tahoma" panose="020B0604030504040204" pitchFamily="34" charset="0"/>
              </a:rPr>
              <a:t>x90</a:t>
            </a:r>
          </a:p>
        </p:txBody>
      </p:sp>
      <p:pic>
        <p:nvPicPr>
          <p:cNvPr id="42" name="Graphic 41">
            <a:extLst>
              <a:ext uri="{FF2B5EF4-FFF2-40B4-BE49-F238E27FC236}">
                <a16:creationId xmlns:a16="http://schemas.microsoft.com/office/drawing/2014/main" id="{25E400A3-AB95-469C-39E9-47C543DD4DE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60518" y="2910134"/>
            <a:ext cx="469900" cy="469900"/>
          </a:xfrm>
          <a:prstGeom prst="rect">
            <a:avLst/>
          </a:prstGeom>
        </p:spPr>
      </p:pic>
      <p:sp>
        <p:nvSpPr>
          <p:cNvPr id="43" name="TextBox 42">
            <a:extLst>
              <a:ext uri="{FF2B5EF4-FFF2-40B4-BE49-F238E27FC236}">
                <a16:creationId xmlns:a16="http://schemas.microsoft.com/office/drawing/2014/main" id="{53BA0E2F-5498-6F6E-DA66-47C27BE2A9D7}"/>
              </a:ext>
            </a:extLst>
          </p:cNvPr>
          <p:cNvSpPr txBox="1"/>
          <p:nvPr/>
        </p:nvSpPr>
        <p:spPr>
          <a:xfrm>
            <a:off x="1768112" y="2855289"/>
            <a:ext cx="1091464" cy="536741"/>
          </a:xfrm>
          <a:prstGeom prst="rect">
            <a:avLst/>
          </a:prstGeom>
          <a:noFill/>
        </p:spPr>
        <p:txBody>
          <a:bodyPr wrap="square" tIns="36000" bIns="36000" rtlCol="0">
            <a:spAutoFit/>
          </a:bodyPr>
          <a:lstStyle/>
          <a:p>
            <a:pPr algn="l">
              <a:lnSpc>
                <a:spcPct val="110000"/>
              </a:lnSpc>
              <a:spcAft>
                <a:spcPts val="600"/>
              </a:spcAft>
            </a:pPr>
            <a:r>
              <a:rPr lang="en-US" sz="1200" dirty="0">
                <a:latin typeface="Tahoma" panose="020B0604030504040204" pitchFamily="34" charset="0"/>
                <a:ea typeface="Tahoma" panose="020B0604030504040204" pitchFamily="34" charset="0"/>
                <a:cs typeface="Tahoma" panose="020B0604030504040204" pitchFamily="34" charset="0"/>
              </a:rPr>
              <a:t>+48 GW</a:t>
            </a:r>
          </a:p>
          <a:p>
            <a:pPr algn="l">
              <a:lnSpc>
                <a:spcPct val="110000"/>
              </a:lnSpc>
              <a:spcAft>
                <a:spcPts val="600"/>
              </a:spcAft>
            </a:pPr>
            <a:r>
              <a:rPr lang="en-US" sz="12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+19 %</a:t>
            </a:r>
          </a:p>
        </p:txBody>
      </p:sp>
      <p:sp>
        <p:nvSpPr>
          <p:cNvPr id="44" name="Afgeronde rechthoek 27">
            <a:extLst>
              <a:ext uri="{FF2B5EF4-FFF2-40B4-BE49-F238E27FC236}">
                <a16:creationId xmlns:a16="http://schemas.microsoft.com/office/drawing/2014/main" id="{B49EDB35-7145-FA5B-BEF5-63022541C9E5}"/>
              </a:ext>
            </a:extLst>
          </p:cNvPr>
          <p:cNvSpPr/>
          <p:nvPr/>
        </p:nvSpPr>
        <p:spPr>
          <a:xfrm>
            <a:off x="2846327" y="3676293"/>
            <a:ext cx="438539" cy="438539"/>
          </a:xfrm>
          <a:prstGeom prst="roundRect">
            <a:avLst/>
          </a:prstGeom>
          <a:solidFill>
            <a:srgbClr val="EFA37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Mg</a:t>
            </a:r>
          </a:p>
        </p:txBody>
      </p:sp>
      <p:sp>
        <p:nvSpPr>
          <p:cNvPr id="46" name="Afgeronde rechthoek 45">
            <a:extLst>
              <a:ext uri="{FF2B5EF4-FFF2-40B4-BE49-F238E27FC236}">
                <a16:creationId xmlns:a16="http://schemas.microsoft.com/office/drawing/2014/main" id="{C0A0B2EA-EF79-948F-1BCA-41439F0E57DF}"/>
              </a:ext>
            </a:extLst>
          </p:cNvPr>
          <p:cNvSpPr/>
          <p:nvPr/>
        </p:nvSpPr>
        <p:spPr>
          <a:xfrm>
            <a:off x="6613655" y="3664101"/>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Ti</a:t>
            </a:r>
          </a:p>
        </p:txBody>
      </p:sp>
      <p:sp>
        <p:nvSpPr>
          <p:cNvPr id="47" name="Ovaal 46">
            <a:extLst>
              <a:ext uri="{FF2B5EF4-FFF2-40B4-BE49-F238E27FC236}">
                <a16:creationId xmlns:a16="http://schemas.microsoft.com/office/drawing/2014/main" id="{4390BE8B-9C1A-E6DD-3434-4972FBCE1089}"/>
              </a:ext>
            </a:extLst>
          </p:cNvPr>
          <p:cNvSpPr/>
          <p:nvPr/>
        </p:nvSpPr>
        <p:spPr>
          <a:xfrm>
            <a:off x="6914024" y="3538011"/>
            <a:ext cx="370742" cy="252180"/>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a:solidFill>
                  <a:srgbClr val="A9CE79"/>
                </a:solidFill>
                <a:latin typeface="Tahoma" panose="020B0604030504040204" pitchFamily="34" charset="0"/>
                <a:ea typeface="Tahoma" panose="020B0604030504040204" pitchFamily="34" charset="0"/>
                <a:cs typeface="Tahoma" panose="020B0604030504040204" pitchFamily="34" charset="0"/>
              </a:rPr>
              <a:t>x90</a:t>
            </a:r>
          </a:p>
        </p:txBody>
      </p:sp>
      <p:sp>
        <p:nvSpPr>
          <p:cNvPr id="48" name="Afgeronde rechthoek 47">
            <a:extLst>
              <a:ext uri="{FF2B5EF4-FFF2-40B4-BE49-F238E27FC236}">
                <a16:creationId xmlns:a16="http://schemas.microsoft.com/office/drawing/2014/main" id="{85328BAE-D87C-0E00-C82E-D2CC2BD0CCDB}"/>
              </a:ext>
            </a:extLst>
          </p:cNvPr>
          <p:cNvSpPr/>
          <p:nvPr/>
        </p:nvSpPr>
        <p:spPr>
          <a:xfrm>
            <a:off x="4760471" y="3676293"/>
            <a:ext cx="438539" cy="438539"/>
          </a:xfrm>
          <a:prstGeom prst="roundRect">
            <a:avLst/>
          </a:prstGeom>
          <a:solidFill>
            <a:srgbClr val="EFA37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Nb</a:t>
            </a:r>
          </a:p>
        </p:txBody>
      </p:sp>
      <p:sp>
        <p:nvSpPr>
          <p:cNvPr id="49" name="Ovaal 48">
            <a:extLst>
              <a:ext uri="{FF2B5EF4-FFF2-40B4-BE49-F238E27FC236}">
                <a16:creationId xmlns:a16="http://schemas.microsoft.com/office/drawing/2014/main" id="{76F9D304-2444-4CFF-1902-1FB6685CB2C1}"/>
              </a:ext>
            </a:extLst>
          </p:cNvPr>
          <p:cNvSpPr/>
          <p:nvPr/>
        </p:nvSpPr>
        <p:spPr>
          <a:xfrm>
            <a:off x="5073619" y="3562978"/>
            <a:ext cx="250779" cy="253634"/>
          </a:xfrm>
          <a:prstGeom prst="ellipse">
            <a:avLst/>
          </a:prstGeom>
          <a:solidFill>
            <a:schemeClr val="bg1"/>
          </a:solidFill>
          <a:ln>
            <a:solidFill>
              <a:srgbClr val="EFA37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a:solidFill>
                  <a:srgbClr val="EFA374"/>
                </a:solidFill>
                <a:latin typeface="Tahoma" panose="020B0604030504040204" pitchFamily="34" charset="0"/>
                <a:ea typeface="Tahoma" panose="020B0604030504040204" pitchFamily="34" charset="0"/>
                <a:cs typeface="Tahoma" panose="020B0604030504040204" pitchFamily="34" charset="0"/>
              </a:rPr>
              <a:t>x2</a:t>
            </a:r>
          </a:p>
        </p:txBody>
      </p:sp>
      <p:sp>
        <p:nvSpPr>
          <p:cNvPr id="50" name="Afgeronde rechthoek 49">
            <a:extLst>
              <a:ext uri="{FF2B5EF4-FFF2-40B4-BE49-F238E27FC236}">
                <a16:creationId xmlns:a16="http://schemas.microsoft.com/office/drawing/2014/main" id="{2D2209FF-1E6B-99BB-3C63-660AF13A6F02}"/>
              </a:ext>
            </a:extLst>
          </p:cNvPr>
          <p:cNvSpPr/>
          <p:nvPr/>
        </p:nvSpPr>
        <p:spPr>
          <a:xfrm>
            <a:off x="8405879" y="3651909"/>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V</a:t>
            </a:r>
          </a:p>
        </p:txBody>
      </p:sp>
      <p:sp>
        <p:nvSpPr>
          <p:cNvPr id="51" name="Ovaal 51">
            <a:extLst>
              <a:ext uri="{FF2B5EF4-FFF2-40B4-BE49-F238E27FC236}">
                <a16:creationId xmlns:a16="http://schemas.microsoft.com/office/drawing/2014/main" id="{BA51661F-F45F-9A4D-B14C-65AB3F4E24CD}"/>
              </a:ext>
            </a:extLst>
          </p:cNvPr>
          <p:cNvSpPr/>
          <p:nvPr/>
        </p:nvSpPr>
        <p:spPr>
          <a:xfrm>
            <a:off x="8682451" y="3514210"/>
            <a:ext cx="438539" cy="253634"/>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a:solidFill>
                  <a:srgbClr val="A9CE79"/>
                </a:solidFill>
                <a:latin typeface="Tahoma" panose="020B0604030504040204" pitchFamily="34" charset="0"/>
                <a:ea typeface="Tahoma" panose="020B0604030504040204" pitchFamily="34" charset="0"/>
                <a:cs typeface="Tahoma" panose="020B0604030504040204" pitchFamily="34" charset="0"/>
              </a:rPr>
              <a:t>x1.5</a:t>
            </a:r>
          </a:p>
        </p:txBody>
      </p:sp>
      <p:pic>
        <p:nvPicPr>
          <p:cNvPr id="52" name="Graphic 51">
            <a:extLst>
              <a:ext uri="{FF2B5EF4-FFF2-40B4-BE49-F238E27FC236}">
                <a16:creationId xmlns:a16="http://schemas.microsoft.com/office/drawing/2014/main" id="{E962098E-51C0-8CE2-9FB9-0915268C302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60518" y="3629095"/>
            <a:ext cx="469900" cy="469900"/>
          </a:xfrm>
          <a:prstGeom prst="rect">
            <a:avLst/>
          </a:prstGeom>
        </p:spPr>
      </p:pic>
      <p:sp>
        <p:nvSpPr>
          <p:cNvPr id="53" name="TextBox 52">
            <a:extLst>
              <a:ext uri="{FF2B5EF4-FFF2-40B4-BE49-F238E27FC236}">
                <a16:creationId xmlns:a16="http://schemas.microsoft.com/office/drawing/2014/main" id="{87D732FD-4525-F794-F604-914DFE2F4530}"/>
              </a:ext>
            </a:extLst>
          </p:cNvPr>
          <p:cNvSpPr txBox="1"/>
          <p:nvPr/>
        </p:nvSpPr>
        <p:spPr>
          <a:xfrm>
            <a:off x="1768112" y="3611550"/>
            <a:ext cx="1091464" cy="536741"/>
          </a:xfrm>
          <a:prstGeom prst="rect">
            <a:avLst/>
          </a:prstGeom>
          <a:noFill/>
        </p:spPr>
        <p:txBody>
          <a:bodyPr wrap="square" tIns="36000" bIns="36000" rtlCol="0">
            <a:spAutoFit/>
          </a:bodyPr>
          <a:lstStyle/>
          <a:p>
            <a:pPr algn="l">
              <a:lnSpc>
                <a:spcPct val="110000"/>
              </a:lnSpc>
              <a:spcAft>
                <a:spcPts val="600"/>
              </a:spcAft>
            </a:pPr>
            <a:r>
              <a:rPr lang="en-US" sz="1200" dirty="0">
                <a:latin typeface="Tahoma" panose="020B0604030504040204" pitchFamily="34" charset="0"/>
                <a:ea typeface="Tahoma" panose="020B0604030504040204" pitchFamily="34" charset="0"/>
                <a:cs typeface="Tahoma" panose="020B0604030504040204" pitchFamily="34" charset="0"/>
              </a:rPr>
              <a:t>+23 GW</a:t>
            </a:r>
          </a:p>
          <a:p>
            <a:pPr algn="l">
              <a:lnSpc>
                <a:spcPct val="110000"/>
              </a:lnSpc>
              <a:spcAft>
                <a:spcPts val="600"/>
              </a:spcAft>
            </a:pPr>
            <a:r>
              <a:rPr lang="en-US" sz="12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+920 %</a:t>
            </a:r>
          </a:p>
        </p:txBody>
      </p:sp>
      <p:sp>
        <p:nvSpPr>
          <p:cNvPr id="54" name="Afgeronde rechthoek 54">
            <a:extLst>
              <a:ext uri="{FF2B5EF4-FFF2-40B4-BE49-F238E27FC236}">
                <a16:creationId xmlns:a16="http://schemas.microsoft.com/office/drawing/2014/main" id="{71CA3E32-A6D1-B456-BCF6-E44C59DEEBEC}"/>
              </a:ext>
            </a:extLst>
          </p:cNvPr>
          <p:cNvSpPr/>
          <p:nvPr/>
        </p:nvSpPr>
        <p:spPr>
          <a:xfrm>
            <a:off x="6638039" y="4340092"/>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Ti</a:t>
            </a:r>
          </a:p>
        </p:txBody>
      </p:sp>
      <p:sp>
        <p:nvSpPr>
          <p:cNvPr id="55" name="Ovaal 55">
            <a:extLst>
              <a:ext uri="{FF2B5EF4-FFF2-40B4-BE49-F238E27FC236}">
                <a16:creationId xmlns:a16="http://schemas.microsoft.com/office/drawing/2014/main" id="{8BEF76DB-C49E-8D98-304D-7535CD05D804}"/>
              </a:ext>
            </a:extLst>
          </p:cNvPr>
          <p:cNvSpPr/>
          <p:nvPr/>
        </p:nvSpPr>
        <p:spPr>
          <a:xfrm>
            <a:off x="6938408" y="4214002"/>
            <a:ext cx="370742" cy="252180"/>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a:solidFill>
                  <a:srgbClr val="A9CE79"/>
                </a:solidFill>
                <a:latin typeface="Tahoma" panose="020B0604030504040204" pitchFamily="34" charset="0"/>
                <a:ea typeface="Tahoma" panose="020B0604030504040204" pitchFamily="34" charset="0"/>
                <a:cs typeface="Tahoma" panose="020B0604030504040204" pitchFamily="34" charset="0"/>
              </a:rPr>
              <a:t>x90</a:t>
            </a:r>
          </a:p>
        </p:txBody>
      </p:sp>
      <p:sp>
        <p:nvSpPr>
          <p:cNvPr id="56" name="Afgeronde rechthoek 62">
            <a:extLst>
              <a:ext uri="{FF2B5EF4-FFF2-40B4-BE49-F238E27FC236}">
                <a16:creationId xmlns:a16="http://schemas.microsoft.com/office/drawing/2014/main" id="{F7C6E49F-04F0-7C36-DC5F-D94DB83E8A86}"/>
              </a:ext>
            </a:extLst>
          </p:cNvPr>
          <p:cNvSpPr/>
          <p:nvPr/>
        </p:nvSpPr>
        <p:spPr>
          <a:xfrm>
            <a:off x="2834135" y="4364476"/>
            <a:ext cx="438539" cy="438539"/>
          </a:xfrm>
          <a:prstGeom prst="roundRect">
            <a:avLst/>
          </a:prstGeom>
          <a:solidFill>
            <a:srgbClr val="EFA37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Nb</a:t>
            </a:r>
          </a:p>
        </p:txBody>
      </p:sp>
      <p:sp>
        <p:nvSpPr>
          <p:cNvPr id="57" name="Ovaal 63">
            <a:extLst>
              <a:ext uri="{FF2B5EF4-FFF2-40B4-BE49-F238E27FC236}">
                <a16:creationId xmlns:a16="http://schemas.microsoft.com/office/drawing/2014/main" id="{76BF031A-8361-921B-3CD0-85769F2E2BB6}"/>
              </a:ext>
            </a:extLst>
          </p:cNvPr>
          <p:cNvSpPr/>
          <p:nvPr/>
        </p:nvSpPr>
        <p:spPr>
          <a:xfrm>
            <a:off x="3147283" y="4251161"/>
            <a:ext cx="250779" cy="253634"/>
          </a:xfrm>
          <a:prstGeom prst="ellipse">
            <a:avLst/>
          </a:prstGeom>
          <a:solidFill>
            <a:schemeClr val="bg1"/>
          </a:solidFill>
          <a:ln>
            <a:solidFill>
              <a:srgbClr val="EFA37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a:solidFill>
                  <a:srgbClr val="EFA374"/>
                </a:solidFill>
                <a:latin typeface="Tahoma" panose="020B0604030504040204" pitchFamily="34" charset="0"/>
                <a:ea typeface="Tahoma" panose="020B0604030504040204" pitchFamily="34" charset="0"/>
                <a:cs typeface="Tahoma" panose="020B0604030504040204" pitchFamily="34" charset="0"/>
              </a:rPr>
              <a:t>x2</a:t>
            </a:r>
          </a:p>
        </p:txBody>
      </p:sp>
      <p:sp>
        <p:nvSpPr>
          <p:cNvPr id="58" name="Afgeronde rechthoek 64">
            <a:extLst>
              <a:ext uri="{FF2B5EF4-FFF2-40B4-BE49-F238E27FC236}">
                <a16:creationId xmlns:a16="http://schemas.microsoft.com/office/drawing/2014/main" id="{D081496E-13D2-DED7-6A34-C7B078A4D502}"/>
              </a:ext>
            </a:extLst>
          </p:cNvPr>
          <p:cNvSpPr/>
          <p:nvPr/>
        </p:nvSpPr>
        <p:spPr>
          <a:xfrm>
            <a:off x="4723895" y="4340092"/>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Ta</a:t>
            </a:r>
          </a:p>
        </p:txBody>
      </p:sp>
      <p:sp>
        <p:nvSpPr>
          <p:cNvPr id="59" name="Ovaal 65">
            <a:extLst>
              <a:ext uri="{FF2B5EF4-FFF2-40B4-BE49-F238E27FC236}">
                <a16:creationId xmlns:a16="http://schemas.microsoft.com/office/drawing/2014/main" id="{EBFD3CC9-0B52-817C-E59A-3460145D6F12}"/>
              </a:ext>
            </a:extLst>
          </p:cNvPr>
          <p:cNvSpPr/>
          <p:nvPr/>
        </p:nvSpPr>
        <p:spPr>
          <a:xfrm>
            <a:off x="5037043" y="4226777"/>
            <a:ext cx="250779" cy="253634"/>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a:solidFill>
                  <a:srgbClr val="A9CE79"/>
                </a:solidFill>
                <a:latin typeface="Tahoma" panose="020B0604030504040204" pitchFamily="34" charset="0"/>
                <a:ea typeface="Tahoma" panose="020B0604030504040204" pitchFamily="34" charset="0"/>
                <a:cs typeface="Tahoma" panose="020B0604030504040204" pitchFamily="34" charset="0"/>
              </a:rPr>
              <a:t>x2</a:t>
            </a:r>
          </a:p>
        </p:txBody>
      </p:sp>
      <p:pic>
        <p:nvPicPr>
          <p:cNvPr id="60" name="Graphic 59">
            <a:extLst>
              <a:ext uri="{FF2B5EF4-FFF2-40B4-BE49-F238E27FC236}">
                <a16:creationId xmlns:a16="http://schemas.microsoft.com/office/drawing/2014/main" id="{88BA556D-55A2-E54F-5AA3-A37C3ED52937}"/>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60518" y="4372963"/>
            <a:ext cx="469900" cy="469900"/>
          </a:xfrm>
          <a:prstGeom prst="rect">
            <a:avLst/>
          </a:prstGeom>
        </p:spPr>
      </p:pic>
      <p:sp>
        <p:nvSpPr>
          <p:cNvPr id="61" name="TextBox 60">
            <a:extLst>
              <a:ext uri="{FF2B5EF4-FFF2-40B4-BE49-F238E27FC236}">
                <a16:creationId xmlns:a16="http://schemas.microsoft.com/office/drawing/2014/main" id="{E703C9BD-2C2D-1800-ABA3-C15317A88F1F}"/>
              </a:ext>
            </a:extLst>
          </p:cNvPr>
          <p:cNvSpPr txBox="1"/>
          <p:nvPr/>
        </p:nvSpPr>
        <p:spPr>
          <a:xfrm>
            <a:off x="1768112" y="4321099"/>
            <a:ext cx="1091464" cy="536741"/>
          </a:xfrm>
          <a:prstGeom prst="rect">
            <a:avLst/>
          </a:prstGeom>
          <a:noFill/>
        </p:spPr>
        <p:txBody>
          <a:bodyPr wrap="square" tIns="36000" bIns="36000" rtlCol="0">
            <a:spAutoFit/>
          </a:bodyPr>
          <a:lstStyle/>
          <a:p>
            <a:pPr algn="l">
              <a:lnSpc>
                <a:spcPct val="110000"/>
              </a:lnSpc>
              <a:spcAft>
                <a:spcPts val="600"/>
              </a:spcAft>
            </a:pPr>
            <a:r>
              <a:rPr lang="en-US" sz="1200">
                <a:latin typeface="Tahoma" panose="020B0604030504040204" pitchFamily="34" charset="0"/>
                <a:ea typeface="Tahoma" panose="020B0604030504040204" pitchFamily="34" charset="0"/>
                <a:cs typeface="Tahoma" panose="020B0604030504040204" pitchFamily="34" charset="0"/>
              </a:rPr>
              <a:t>+5.5 GW</a:t>
            </a:r>
          </a:p>
          <a:p>
            <a:pPr algn="l">
              <a:lnSpc>
                <a:spcPct val="110000"/>
              </a:lnSpc>
              <a:spcAft>
                <a:spcPts val="600"/>
              </a:spcAft>
            </a:pPr>
            <a:r>
              <a:rPr lang="en-US" sz="120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+170 %</a:t>
            </a:r>
          </a:p>
        </p:txBody>
      </p:sp>
      <p:sp>
        <p:nvSpPr>
          <p:cNvPr id="62" name="Afgeronde rechthoek 29">
            <a:extLst>
              <a:ext uri="{FF2B5EF4-FFF2-40B4-BE49-F238E27FC236}">
                <a16:creationId xmlns:a16="http://schemas.microsoft.com/office/drawing/2014/main" id="{C0258AEA-0397-F3C3-3A22-CB59B499D992}"/>
              </a:ext>
            </a:extLst>
          </p:cNvPr>
          <p:cNvSpPr/>
          <p:nvPr/>
        </p:nvSpPr>
        <p:spPr>
          <a:xfrm>
            <a:off x="10308236" y="5109118"/>
            <a:ext cx="438539" cy="438539"/>
          </a:xfrm>
          <a:prstGeom prst="roundRect">
            <a:avLst/>
          </a:prstGeom>
          <a:solidFill>
            <a:srgbClr val="DE4E4F"/>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Yt</a:t>
            </a:r>
          </a:p>
        </p:txBody>
      </p:sp>
      <p:sp>
        <p:nvSpPr>
          <p:cNvPr id="63" name="Afgeronde rechthoek 58">
            <a:extLst>
              <a:ext uri="{FF2B5EF4-FFF2-40B4-BE49-F238E27FC236}">
                <a16:creationId xmlns:a16="http://schemas.microsoft.com/office/drawing/2014/main" id="{1805974B-8399-1311-63C9-6D972EA46578}"/>
              </a:ext>
            </a:extLst>
          </p:cNvPr>
          <p:cNvSpPr/>
          <p:nvPr/>
        </p:nvSpPr>
        <p:spPr>
          <a:xfrm>
            <a:off x="8405879" y="5096171"/>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V</a:t>
            </a:r>
          </a:p>
        </p:txBody>
      </p:sp>
      <p:sp>
        <p:nvSpPr>
          <p:cNvPr id="64" name="Ovaal 59">
            <a:extLst>
              <a:ext uri="{FF2B5EF4-FFF2-40B4-BE49-F238E27FC236}">
                <a16:creationId xmlns:a16="http://schemas.microsoft.com/office/drawing/2014/main" id="{25F3544B-540A-ABF1-3015-96E92E315FE1}"/>
              </a:ext>
            </a:extLst>
          </p:cNvPr>
          <p:cNvSpPr/>
          <p:nvPr/>
        </p:nvSpPr>
        <p:spPr>
          <a:xfrm>
            <a:off x="8682451" y="4958472"/>
            <a:ext cx="438539" cy="253634"/>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dirty="0">
                <a:solidFill>
                  <a:srgbClr val="A9CE79"/>
                </a:solidFill>
                <a:latin typeface="Tahoma" panose="020B0604030504040204" pitchFamily="34" charset="0"/>
                <a:ea typeface="Tahoma" panose="020B0604030504040204" pitchFamily="34" charset="0"/>
                <a:cs typeface="Tahoma" panose="020B0604030504040204" pitchFamily="34" charset="0"/>
              </a:rPr>
              <a:t>x1.5</a:t>
            </a:r>
          </a:p>
        </p:txBody>
      </p:sp>
      <p:sp>
        <p:nvSpPr>
          <p:cNvPr id="65" name="Afgeronde rechthoek 66">
            <a:extLst>
              <a:ext uri="{FF2B5EF4-FFF2-40B4-BE49-F238E27FC236}">
                <a16:creationId xmlns:a16="http://schemas.microsoft.com/office/drawing/2014/main" id="{8B200EEB-D947-9F9E-0B46-F9F65BAA785A}"/>
              </a:ext>
            </a:extLst>
          </p:cNvPr>
          <p:cNvSpPr/>
          <p:nvPr/>
        </p:nvSpPr>
        <p:spPr>
          <a:xfrm>
            <a:off x="2858519" y="5096171"/>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dirty="0" err="1">
                <a:latin typeface="Tahoma" panose="020B0604030504040204" pitchFamily="34" charset="0"/>
                <a:ea typeface="Tahoma" panose="020B0604030504040204" pitchFamily="34" charset="0"/>
                <a:cs typeface="Tahoma" panose="020B0604030504040204" pitchFamily="34" charset="0"/>
              </a:rPr>
              <a:t>Tf</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66" name="Afgeronde rechthoek 70">
            <a:extLst>
              <a:ext uri="{FF2B5EF4-FFF2-40B4-BE49-F238E27FC236}">
                <a16:creationId xmlns:a16="http://schemas.microsoft.com/office/drawing/2014/main" id="{9ED9CDA5-381A-C165-D6C7-3F62C6D15DD6}"/>
              </a:ext>
            </a:extLst>
          </p:cNvPr>
          <p:cNvSpPr/>
          <p:nvPr/>
        </p:nvSpPr>
        <p:spPr>
          <a:xfrm>
            <a:off x="4748279" y="5083979"/>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dirty="0">
                <a:latin typeface="Tahoma" panose="020B0604030504040204" pitchFamily="34" charset="0"/>
                <a:ea typeface="Tahoma" panose="020B0604030504040204" pitchFamily="34" charset="0"/>
                <a:cs typeface="Tahoma" panose="020B0604030504040204" pitchFamily="34" charset="0"/>
              </a:rPr>
              <a:t>In</a:t>
            </a:r>
          </a:p>
        </p:txBody>
      </p:sp>
      <p:sp>
        <p:nvSpPr>
          <p:cNvPr id="67" name="Ovaal 71">
            <a:extLst>
              <a:ext uri="{FF2B5EF4-FFF2-40B4-BE49-F238E27FC236}">
                <a16:creationId xmlns:a16="http://schemas.microsoft.com/office/drawing/2014/main" id="{DB9A449C-9E3C-65FD-3868-B90191248134}"/>
              </a:ext>
            </a:extLst>
          </p:cNvPr>
          <p:cNvSpPr/>
          <p:nvPr/>
        </p:nvSpPr>
        <p:spPr>
          <a:xfrm>
            <a:off x="5061427" y="4970664"/>
            <a:ext cx="438539" cy="253634"/>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dirty="0">
                <a:solidFill>
                  <a:srgbClr val="A9CE79"/>
                </a:solidFill>
                <a:latin typeface="Tahoma" panose="020B0604030504040204" pitchFamily="34" charset="0"/>
                <a:ea typeface="Tahoma" panose="020B0604030504040204" pitchFamily="34" charset="0"/>
                <a:cs typeface="Tahoma" panose="020B0604030504040204" pitchFamily="34" charset="0"/>
              </a:rPr>
              <a:t>x1.5</a:t>
            </a:r>
          </a:p>
        </p:txBody>
      </p:sp>
      <p:sp>
        <p:nvSpPr>
          <p:cNvPr id="68" name="Afgeronde rechthoek 74">
            <a:extLst>
              <a:ext uri="{FF2B5EF4-FFF2-40B4-BE49-F238E27FC236}">
                <a16:creationId xmlns:a16="http://schemas.microsoft.com/office/drawing/2014/main" id="{296E2768-252E-4867-8898-DBD3D1CC5F3E}"/>
              </a:ext>
            </a:extLst>
          </p:cNvPr>
          <p:cNvSpPr/>
          <p:nvPr/>
        </p:nvSpPr>
        <p:spPr>
          <a:xfrm>
            <a:off x="6625847" y="5096171"/>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dirty="0">
                <a:latin typeface="Tahoma" panose="020B0604030504040204" pitchFamily="34" charset="0"/>
                <a:ea typeface="Tahoma" panose="020B0604030504040204" pitchFamily="34" charset="0"/>
                <a:cs typeface="Tahoma" panose="020B0604030504040204" pitchFamily="34" charset="0"/>
              </a:rPr>
              <a:t>W</a:t>
            </a:r>
          </a:p>
        </p:txBody>
      </p:sp>
      <p:pic>
        <p:nvPicPr>
          <p:cNvPr id="69" name="Graphic 68">
            <a:extLst>
              <a:ext uri="{FF2B5EF4-FFF2-40B4-BE49-F238E27FC236}">
                <a16:creationId xmlns:a16="http://schemas.microsoft.com/office/drawing/2014/main" id="{557FFC83-CDE4-3F7C-231D-26040500F0F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10800000">
            <a:off x="460518" y="5121644"/>
            <a:ext cx="469900" cy="469900"/>
          </a:xfrm>
          <a:prstGeom prst="rect">
            <a:avLst/>
          </a:prstGeom>
        </p:spPr>
      </p:pic>
      <p:sp>
        <p:nvSpPr>
          <p:cNvPr id="70" name="TextBox 69">
            <a:extLst>
              <a:ext uri="{FF2B5EF4-FFF2-40B4-BE49-F238E27FC236}">
                <a16:creationId xmlns:a16="http://schemas.microsoft.com/office/drawing/2014/main" id="{F3940D7D-AB08-85DC-3D88-3EE9E626A07D}"/>
              </a:ext>
            </a:extLst>
          </p:cNvPr>
          <p:cNvSpPr txBox="1"/>
          <p:nvPr/>
        </p:nvSpPr>
        <p:spPr>
          <a:xfrm>
            <a:off x="1768112" y="5071454"/>
            <a:ext cx="1091464" cy="536741"/>
          </a:xfrm>
          <a:prstGeom prst="rect">
            <a:avLst/>
          </a:prstGeom>
          <a:noFill/>
        </p:spPr>
        <p:txBody>
          <a:bodyPr wrap="square" tIns="36000" bIns="36000" rtlCol="0">
            <a:spAutoFit/>
          </a:bodyPr>
          <a:lstStyle/>
          <a:p>
            <a:pPr algn="l">
              <a:lnSpc>
                <a:spcPct val="110000"/>
              </a:lnSpc>
              <a:spcAft>
                <a:spcPts val="600"/>
              </a:spcAft>
            </a:pPr>
            <a:r>
              <a:rPr lang="en-US" sz="1200">
                <a:latin typeface="Tahoma" panose="020B0604030504040204" pitchFamily="34" charset="0"/>
                <a:ea typeface="Tahoma" panose="020B0604030504040204" pitchFamily="34" charset="0"/>
                <a:cs typeface="Tahoma" panose="020B0604030504040204" pitchFamily="34" charset="0"/>
              </a:rPr>
              <a:t>-11 GW</a:t>
            </a:r>
          </a:p>
          <a:p>
            <a:pPr algn="l">
              <a:lnSpc>
                <a:spcPct val="110000"/>
              </a:lnSpc>
              <a:spcAft>
                <a:spcPts val="600"/>
              </a:spcAft>
            </a:pPr>
            <a:r>
              <a:rPr lang="en-US" sz="120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-9 %</a:t>
            </a:r>
          </a:p>
        </p:txBody>
      </p:sp>
      <p:sp>
        <p:nvSpPr>
          <p:cNvPr id="71" name="Ovaal 71">
            <a:extLst>
              <a:ext uri="{FF2B5EF4-FFF2-40B4-BE49-F238E27FC236}">
                <a16:creationId xmlns:a16="http://schemas.microsoft.com/office/drawing/2014/main" id="{2A23E7A1-420A-6EC4-73EE-FD4E55D9C02F}"/>
              </a:ext>
            </a:extLst>
          </p:cNvPr>
          <p:cNvSpPr/>
          <p:nvPr/>
        </p:nvSpPr>
        <p:spPr>
          <a:xfrm>
            <a:off x="6814944" y="4970664"/>
            <a:ext cx="438539" cy="253634"/>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dirty="0">
                <a:solidFill>
                  <a:srgbClr val="A9CE79"/>
                </a:solidFill>
                <a:latin typeface="Tahoma" panose="020B0604030504040204" pitchFamily="34" charset="0"/>
                <a:ea typeface="Tahoma" panose="020B0604030504040204" pitchFamily="34" charset="0"/>
                <a:cs typeface="Tahoma" panose="020B0604030504040204" pitchFamily="34" charset="0"/>
              </a:rPr>
              <a:t>x1</a:t>
            </a:r>
          </a:p>
        </p:txBody>
      </p:sp>
      <p:sp>
        <p:nvSpPr>
          <p:cNvPr id="72" name="Ovaal 57">
            <a:extLst>
              <a:ext uri="{FF2B5EF4-FFF2-40B4-BE49-F238E27FC236}">
                <a16:creationId xmlns:a16="http://schemas.microsoft.com/office/drawing/2014/main" id="{392DCDB8-9903-CD3A-A2BB-D0F15CAC4C1E}"/>
              </a:ext>
            </a:extLst>
          </p:cNvPr>
          <p:cNvSpPr/>
          <p:nvPr/>
        </p:nvSpPr>
        <p:spPr>
          <a:xfrm>
            <a:off x="3110610" y="4983567"/>
            <a:ext cx="370742" cy="252180"/>
          </a:xfrm>
          <a:prstGeom prst="ellipse">
            <a:avLst/>
          </a:prstGeom>
          <a:solidFill>
            <a:schemeClr val="bg1"/>
          </a:solidFill>
          <a:ln>
            <a:solidFill>
              <a:srgbClr val="A9CE7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100" dirty="0">
                <a:solidFill>
                  <a:srgbClr val="A9CE79"/>
                </a:solidFill>
                <a:latin typeface="Tahoma" panose="020B0604030504040204" pitchFamily="34" charset="0"/>
                <a:ea typeface="Tahoma" panose="020B0604030504040204" pitchFamily="34" charset="0"/>
                <a:cs typeface="Tahoma" panose="020B0604030504040204" pitchFamily="34" charset="0"/>
              </a:rPr>
              <a:t>x1</a:t>
            </a:r>
          </a:p>
        </p:txBody>
      </p:sp>
      <p:sp>
        <p:nvSpPr>
          <p:cNvPr id="73" name="Ovaal 69">
            <a:extLst>
              <a:ext uri="{FF2B5EF4-FFF2-40B4-BE49-F238E27FC236}">
                <a16:creationId xmlns:a16="http://schemas.microsoft.com/office/drawing/2014/main" id="{71255599-549B-F937-DCF0-25D84FB1C1CF}"/>
              </a:ext>
            </a:extLst>
          </p:cNvPr>
          <p:cNvSpPr/>
          <p:nvPr/>
        </p:nvSpPr>
        <p:spPr>
          <a:xfrm>
            <a:off x="10621385" y="4983567"/>
            <a:ext cx="250779" cy="253634"/>
          </a:xfrm>
          <a:prstGeom prst="ellipse">
            <a:avLst/>
          </a:prstGeom>
          <a:solidFill>
            <a:schemeClr val="bg1"/>
          </a:solidFill>
          <a:ln>
            <a:solidFill>
              <a:srgbClr val="DE4E4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200">
                <a:solidFill>
                  <a:srgbClr val="DE4E4F"/>
                </a:solidFill>
                <a:latin typeface="Tahoma" panose="020B0604030504040204" pitchFamily="34" charset="0"/>
                <a:ea typeface="Tahoma" panose="020B0604030504040204" pitchFamily="34" charset="0"/>
                <a:cs typeface="Tahoma" panose="020B0604030504040204" pitchFamily="34" charset="0"/>
              </a:rPr>
              <a:t>x1</a:t>
            </a:r>
          </a:p>
        </p:txBody>
      </p:sp>
      <p:sp>
        <p:nvSpPr>
          <p:cNvPr id="74" name="Afgeronde rechthoek 66">
            <a:extLst>
              <a:ext uri="{FF2B5EF4-FFF2-40B4-BE49-F238E27FC236}">
                <a16:creationId xmlns:a16="http://schemas.microsoft.com/office/drawing/2014/main" id="{8CCE048C-288D-3982-A721-A89AD52017A8}"/>
              </a:ext>
            </a:extLst>
          </p:cNvPr>
          <p:cNvSpPr/>
          <p:nvPr/>
        </p:nvSpPr>
        <p:spPr>
          <a:xfrm>
            <a:off x="4723893" y="5825556"/>
            <a:ext cx="438539" cy="438539"/>
          </a:xfrm>
          <a:prstGeom prst="roundRect">
            <a:avLst/>
          </a:prstGeom>
          <a:solidFill>
            <a:srgbClr val="A9CE7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dirty="0">
                <a:latin typeface="Tahoma" panose="020B0604030504040204" pitchFamily="34" charset="0"/>
                <a:ea typeface="Tahoma" panose="020B0604030504040204" pitchFamily="34" charset="0"/>
                <a:cs typeface="Tahoma" panose="020B0604030504040204" pitchFamily="34" charset="0"/>
              </a:rPr>
              <a:t>Li</a:t>
            </a:r>
          </a:p>
        </p:txBody>
      </p:sp>
      <p:sp>
        <p:nvSpPr>
          <p:cNvPr id="143" name="Afgeronde rechthoek 74">
            <a:extLst>
              <a:ext uri="{FF2B5EF4-FFF2-40B4-BE49-F238E27FC236}">
                <a16:creationId xmlns:a16="http://schemas.microsoft.com/office/drawing/2014/main" id="{6D590261-35FC-46DF-209D-D870D0E54C47}"/>
              </a:ext>
            </a:extLst>
          </p:cNvPr>
          <p:cNvSpPr/>
          <p:nvPr/>
        </p:nvSpPr>
        <p:spPr>
          <a:xfrm>
            <a:off x="2858519" y="5825556"/>
            <a:ext cx="438539" cy="438539"/>
          </a:xfrm>
          <a:prstGeom prst="roundRect">
            <a:avLst/>
          </a:prstGeom>
          <a:solidFill>
            <a:srgbClr val="FDEA8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dirty="0">
                <a:latin typeface="Tahoma" panose="020B0604030504040204" pitchFamily="34" charset="0"/>
                <a:ea typeface="Tahoma" panose="020B0604030504040204" pitchFamily="34" charset="0"/>
                <a:cs typeface="Tahoma" panose="020B0604030504040204" pitchFamily="34" charset="0"/>
              </a:rPr>
              <a:t>Co</a:t>
            </a:r>
          </a:p>
        </p:txBody>
      </p:sp>
      <p:sp>
        <p:nvSpPr>
          <p:cNvPr id="145" name="Afgeronde rechthoek 74">
            <a:extLst>
              <a:ext uri="{FF2B5EF4-FFF2-40B4-BE49-F238E27FC236}">
                <a16:creationId xmlns:a16="http://schemas.microsoft.com/office/drawing/2014/main" id="{0D5FFA3B-9969-1F28-C3DA-36CC50E53DD8}"/>
              </a:ext>
            </a:extLst>
          </p:cNvPr>
          <p:cNvSpPr/>
          <p:nvPr/>
        </p:nvSpPr>
        <p:spPr>
          <a:xfrm>
            <a:off x="6607038" y="5825556"/>
            <a:ext cx="438539" cy="438539"/>
          </a:xfrm>
          <a:prstGeom prst="roundRect">
            <a:avLst/>
          </a:prstGeom>
          <a:solidFill>
            <a:srgbClr val="FDEA8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dirty="0">
                <a:latin typeface="Tahoma" panose="020B0604030504040204" pitchFamily="34" charset="0"/>
                <a:ea typeface="Tahoma" panose="020B0604030504040204" pitchFamily="34" charset="0"/>
                <a:cs typeface="Tahoma" panose="020B0604030504040204" pitchFamily="34" charset="0"/>
              </a:rPr>
              <a:t>C</a:t>
            </a:r>
          </a:p>
        </p:txBody>
      </p:sp>
      <p:pic>
        <p:nvPicPr>
          <p:cNvPr id="150" name="Picture 149">
            <a:extLst>
              <a:ext uri="{FF2B5EF4-FFF2-40B4-BE49-F238E27FC236}">
                <a16:creationId xmlns:a16="http://schemas.microsoft.com/office/drawing/2014/main" id="{7B6EBE4B-7C0D-33CF-A314-81026C7AA80B}"/>
              </a:ext>
            </a:extLst>
          </p:cNvPr>
          <p:cNvPicPr>
            <a:picLocks noChangeAspect="1"/>
          </p:cNvPicPr>
          <p:nvPr/>
        </p:nvPicPr>
        <p:blipFill>
          <a:blip r:embed="rId16">
            <a:biLevel thresh="50000"/>
          </a:blip>
          <a:stretch>
            <a:fillRect/>
          </a:stretch>
        </p:blipFill>
        <p:spPr>
          <a:xfrm>
            <a:off x="390418" y="5804732"/>
            <a:ext cx="540000" cy="540000"/>
          </a:xfrm>
          <a:prstGeom prst="rect">
            <a:avLst/>
          </a:prstGeom>
        </p:spPr>
      </p:pic>
      <p:sp>
        <p:nvSpPr>
          <p:cNvPr id="151" name="TextBox 150">
            <a:extLst>
              <a:ext uri="{FF2B5EF4-FFF2-40B4-BE49-F238E27FC236}">
                <a16:creationId xmlns:a16="http://schemas.microsoft.com/office/drawing/2014/main" id="{C54711A0-733A-33C3-0411-70FE6FF2C5D7}"/>
              </a:ext>
            </a:extLst>
          </p:cNvPr>
          <p:cNvSpPr txBox="1"/>
          <p:nvPr/>
        </p:nvSpPr>
        <p:spPr>
          <a:xfrm>
            <a:off x="390418" y="6384052"/>
            <a:ext cx="11338451" cy="459732"/>
          </a:xfrm>
          <a:prstGeom prst="rect">
            <a:avLst/>
          </a:prstGeom>
          <a:noFill/>
        </p:spPr>
        <p:txBody>
          <a:bodyPr wrap="square" tIns="36000" bIns="36000" rtlCol="0">
            <a:spAutoFit/>
          </a:bodyPr>
          <a:lstStyle/>
          <a:p>
            <a:pPr algn="l">
              <a:lnSpc>
                <a:spcPct val="110000"/>
              </a:lnSpc>
              <a:spcAft>
                <a:spcPts val="600"/>
              </a:spcAft>
            </a:pPr>
            <a:r>
              <a:rPr lang="en-US" sz="1200" dirty="0">
                <a:latin typeface="Tahoma" panose="020B0604030504040204" pitchFamily="34" charset="0"/>
                <a:ea typeface="Tahoma" panose="020B0604030504040204" pitchFamily="34" charset="0"/>
                <a:cs typeface="Tahoma" panose="020B0604030504040204" pitchFamily="34" charset="0"/>
              </a:rPr>
              <a:t>Deployed capacity of energy technologies in Europe in 2050 under the SDS scenario compared to 2020 and the associated rise in demand for CRMs, colored by their criticality (data: TNO, forthcoming; EC CRM list for criticality).</a:t>
            </a:r>
          </a:p>
        </p:txBody>
      </p:sp>
      <p:sp>
        <p:nvSpPr>
          <p:cNvPr id="2" name="Ovaal 53">
            <a:extLst>
              <a:ext uri="{FF2B5EF4-FFF2-40B4-BE49-F238E27FC236}">
                <a16:creationId xmlns:a16="http://schemas.microsoft.com/office/drawing/2014/main" id="{0B3BB391-9D40-EA47-B778-5EF9F55E3F11}"/>
              </a:ext>
            </a:extLst>
          </p:cNvPr>
          <p:cNvSpPr/>
          <p:nvPr/>
        </p:nvSpPr>
        <p:spPr>
          <a:xfrm>
            <a:off x="3099493" y="2813562"/>
            <a:ext cx="370742" cy="252180"/>
          </a:xfrm>
          <a:prstGeom prst="ellipse">
            <a:avLst/>
          </a:prstGeom>
          <a:solidFill>
            <a:schemeClr val="bg1"/>
          </a:solidFill>
          <a:ln>
            <a:solidFill>
              <a:srgbClr val="EFA37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200" dirty="0">
                <a:solidFill>
                  <a:srgbClr val="EFA374"/>
                </a:solidFill>
                <a:latin typeface="Tahoma" panose="020B0604030504040204" pitchFamily="34" charset="0"/>
                <a:ea typeface="Tahoma" panose="020B0604030504040204" pitchFamily="34" charset="0"/>
                <a:cs typeface="Tahoma" panose="020B0604030504040204" pitchFamily="34" charset="0"/>
              </a:rPr>
              <a:t>x10</a:t>
            </a:r>
          </a:p>
        </p:txBody>
      </p:sp>
      <p:sp>
        <p:nvSpPr>
          <p:cNvPr id="3" name="Ovaal 53">
            <a:extLst>
              <a:ext uri="{FF2B5EF4-FFF2-40B4-BE49-F238E27FC236}">
                <a16:creationId xmlns:a16="http://schemas.microsoft.com/office/drawing/2014/main" id="{ADE91841-E6B0-DA06-1825-34EF86051E65}"/>
              </a:ext>
            </a:extLst>
          </p:cNvPr>
          <p:cNvSpPr/>
          <p:nvPr/>
        </p:nvSpPr>
        <p:spPr>
          <a:xfrm>
            <a:off x="3099493" y="3545763"/>
            <a:ext cx="370742" cy="252180"/>
          </a:xfrm>
          <a:prstGeom prst="ellipse">
            <a:avLst/>
          </a:prstGeom>
          <a:solidFill>
            <a:schemeClr val="bg1"/>
          </a:solidFill>
          <a:ln>
            <a:solidFill>
              <a:srgbClr val="EFA37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1200" dirty="0">
                <a:solidFill>
                  <a:srgbClr val="EFA374"/>
                </a:solidFill>
                <a:latin typeface="Tahoma" panose="020B0604030504040204" pitchFamily="34" charset="0"/>
                <a:ea typeface="Tahoma" panose="020B0604030504040204" pitchFamily="34" charset="0"/>
                <a:cs typeface="Tahoma" panose="020B0604030504040204" pitchFamily="34" charset="0"/>
              </a:rPr>
              <a:t>x10</a:t>
            </a:r>
          </a:p>
        </p:txBody>
      </p:sp>
      <p:sp>
        <p:nvSpPr>
          <p:cNvPr id="5" name="Tijdelijke aanduiding voor dianummer 4">
            <a:extLst>
              <a:ext uri="{FF2B5EF4-FFF2-40B4-BE49-F238E27FC236}">
                <a16:creationId xmlns:a16="http://schemas.microsoft.com/office/drawing/2014/main" id="{AE9E42A6-28CA-AE5D-F537-1CB156F97580}"/>
              </a:ext>
            </a:extLst>
          </p:cNvPr>
          <p:cNvSpPr>
            <a:spLocks noGrp="1"/>
          </p:cNvSpPr>
          <p:nvPr>
            <p:ph type="sldNum" sz="quarter" idx="12"/>
          </p:nvPr>
        </p:nvSpPr>
        <p:spPr/>
        <p:txBody>
          <a:bodyPr/>
          <a:lstStyle/>
          <a:p>
            <a:fld id="{80CB307B-241F-E341-B03A-1599FAAA4D21}" type="slidenum">
              <a:rPr lang="nl-NL" smtClean="0"/>
              <a:t>5</a:t>
            </a:fld>
            <a:endParaRPr lang="nl-NL"/>
          </a:p>
        </p:txBody>
      </p:sp>
    </p:spTree>
    <p:extLst>
      <p:ext uri="{BB962C8B-B14F-4D97-AF65-F5344CB8AC3E}">
        <p14:creationId xmlns:p14="http://schemas.microsoft.com/office/powerpoint/2010/main" val="1398607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FD29D44F-B382-679D-6161-C8014DCFDA5B}"/>
              </a:ext>
            </a:extLst>
          </p:cNvPr>
          <p:cNvSpPr>
            <a:spLocks noGrp="1"/>
          </p:cNvSpPr>
          <p:nvPr>
            <p:ph type="body" sz="quarter" idx="13"/>
          </p:nvPr>
        </p:nvSpPr>
        <p:spPr/>
        <p:txBody>
          <a:bodyPr/>
          <a:lstStyle/>
          <a:p>
            <a:r>
              <a:rPr lang="en-GB" dirty="0"/>
              <a:t>What is known about the availability of and demand for CRMs for the energy transition?</a:t>
            </a:r>
          </a:p>
        </p:txBody>
      </p:sp>
      <p:sp>
        <p:nvSpPr>
          <p:cNvPr id="5" name="Title 4">
            <a:extLst>
              <a:ext uri="{FF2B5EF4-FFF2-40B4-BE49-F238E27FC236}">
                <a16:creationId xmlns:a16="http://schemas.microsoft.com/office/drawing/2014/main" id="{BD014096-84CA-6842-757D-9BD0CF39228F}"/>
              </a:ext>
            </a:extLst>
          </p:cNvPr>
          <p:cNvSpPr>
            <a:spLocks noGrp="1"/>
          </p:cNvSpPr>
          <p:nvPr>
            <p:ph type="title"/>
          </p:nvPr>
        </p:nvSpPr>
        <p:spPr/>
        <p:txBody>
          <a:bodyPr/>
          <a:lstStyle/>
          <a:p>
            <a:r>
              <a:rPr lang="en-GB" dirty="0"/>
              <a:t>CRM bottlenecks for the energy transition</a:t>
            </a:r>
          </a:p>
        </p:txBody>
      </p:sp>
      <p:sp>
        <p:nvSpPr>
          <p:cNvPr id="6" name="Content Placeholder 5">
            <a:extLst>
              <a:ext uri="{FF2B5EF4-FFF2-40B4-BE49-F238E27FC236}">
                <a16:creationId xmlns:a16="http://schemas.microsoft.com/office/drawing/2014/main" id="{C9CB04AF-D206-5D16-D67A-E87E030A3047}"/>
              </a:ext>
            </a:extLst>
          </p:cNvPr>
          <p:cNvSpPr>
            <a:spLocks noGrp="1"/>
          </p:cNvSpPr>
          <p:nvPr>
            <p:ph type="body" sz="quarter" idx="14"/>
          </p:nvPr>
        </p:nvSpPr>
        <p:spPr/>
        <p:txBody>
          <a:bodyPr/>
          <a:lstStyle/>
          <a:p>
            <a:pPr marL="0" indent="0">
              <a:buNone/>
            </a:pPr>
            <a:r>
              <a:rPr lang="en-GB" dirty="0"/>
              <a:t>The energy transition will result in a sharp increase in demand for many metals. Especially for CRMs, this increase (far) exceeds current and business-as-usual availability. Studies estimating demand for 2050 show increases of up to 9000 % of current ET demand (</a:t>
            </a:r>
            <a:r>
              <a:rPr lang="en-GB" dirty="0" err="1"/>
              <a:t>Ti</a:t>
            </a:r>
            <a:r>
              <a:rPr lang="en-GB" dirty="0"/>
              <a:t>; Vera Concha </a:t>
            </a:r>
            <a:r>
              <a:rPr lang="en-GB" dirty="0" err="1"/>
              <a:t>e.a.</a:t>
            </a:r>
            <a:r>
              <a:rPr lang="en-GB" dirty="0"/>
              <a:t>, forthcoming) or 3535 % of total industrial demand (Li; </a:t>
            </a:r>
            <a:r>
              <a:rPr lang="en-GB" dirty="0" err="1"/>
              <a:t>Gregoir</a:t>
            </a:r>
            <a:r>
              <a:rPr lang="en-GB" dirty="0"/>
              <a:t> &amp; Van Acker, 2022).</a:t>
            </a:r>
          </a:p>
          <a:p>
            <a:pPr marL="0" indent="0">
              <a:buNone/>
            </a:pPr>
            <a:r>
              <a:rPr lang="en-GB" dirty="0"/>
              <a:t>Note that these studies are generally based on the material intensity of current technologies. Future CRM demand may end up lower due to increased material efficiency and energy system efficiency as well as shifting materials use (e.g. new battery types). As such, these studies should primarily serve as a wake-up call, not as robust estimates.</a:t>
            </a:r>
          </a:p>
          <a:p>
            <a:pPr marL="0" indent="0">
              <a:buNone/>
            </a:pPr>
            <a:r>
              <a:rPr lang="en-GB" dirty="0"/>
              <a:t>Other applications compete for the same CRMs. </a:t>
            </a:r>
            <a:r>
              <a:rPr lang="en-US" sz="1400" dirty="0"/>
              <a:t>These include robotics, drones, 3D-printing, and ICT, e.g., for defense and space and for consumer electronics (</a:t>
            </a:r>
            <a:r>
              <a:rPr lang="en-US" sz="1400" dirty="0" err="1"/>
              <a:t>Bobba</a:t>
            </a:r>
            <a:r>
              <a:rPr lang="en-US" sz="1400" dirty="0"/>
              <a:t> </a:t>
            </a:r>
            <a:r>
              <a:rPr lang="en-US" sz="1400" dirty="0" err="1"/>
              <a:t>e.a.</a:t>
            </a:r>
            <a:r>
              <a:rPr lang="en-US" sz="1400" dirty="0"/>
              <a:t>, 2020). Reliable, quantitative data on future demand from these sectors as well as on the future availability of secondary materials (e.g., catalysts from fossil fuel cars) is lacking. </a:t>
            </a:r>
            <a:endParaRPr lang="en-GB" dirty="0"/>
          </a:p>
          <a:p>
            <a:pPr marL="0" indent="0">
              <a:buNone/>
            </a:pPr>
            <a:r>
              <a:rPr lang="en-GB" dirty="0"/>
              <a:t>The increase in demand is sufficiently large that all CRMs relevant to the ET can become bottlenecks. Some specific bottlenecks are relevant in the short term (see also the overview on the previous sheet):</a:t>
            </a:r>
          </a:p>
          <a:p>
            <a:r>
              <a:rPr lang="en-GB" dirty="0"/>
              <a:t>The highly critical materials used in the permanent magnets of wind turbines as well as electric vehicles (B, Dy, Nd, </a:t>
            </a:r>
            <a:r>
              <a:rPr lang="en-GB" dirty="0" err="1"/>
              <a:t>Pr</a:t>
            </a:r>
            <a:r>
              <a:rPr lang="en-GB" dirty="0"/>
              <a:t>, Tb).</a:t>
            </a:r>
          </a:p>
          <a:p>
            <a:r>
              <a:rPr lang="en-GB" dirty="0"/>
              <a:t>Battery materials (Li, Ni, Co).</a:t>
            </a:r>
          </a:p>
          <a:p>
            <a:r>
              <a:rPr lang="en-GB" dirty="0"/>
              <a:t>Materials needed for the production of green hydrogen using electrolysis (</a:t>
            </a:r>
            <a:r>
              <a:rPr lang="en-GB" dirty="0" err="1"/>
              <a:t>Ir</a:t>
            </a:r>
            <a:r>
              <a:rPr lang="en-GB" dirty="0"/>
              <a:t>, Pt, </a:t>
            </a:r>
            <a:r>
              <a:rPr lang="en-GB" dirty="0" err="1"/>
              <a:t>Ti</a:t>
            </a:r>
            <a:r>
              <a:rPr lang="en-GB" dirty="0"/>
              <a:t>).</a:t>
            </a:r>
          </a:p>
        </p:txBody>
      </p:sp>
      <p:sp>
        <p:nvSpPr>
          <p:cNvPr id="2" name="Tijdelijke aanduiding voor dianummer 1">
            <a:extLst>
              <a:ext uri="{FF2B5EF4-FFF2-40B4-BE49-F238E27FC236}">
                <a16:creationId xmlns:a16="http://schemas.microsoft.com/office/drawing/2014/main" id="{ED7CC3A9-7445-6A09-58EA-29177FA6F685}"/>
              </a:ext>
            </a:extLst>
          </p:cNvPr>
          <p:cNvSpPr>
            <a:spLocks noGrp="1"/>
          </p:cNvSpPr>
          <p:nvPr>
            <p:ph type="sldNum" sz="quarter" idx="12"/>
          </p:nvPr>
        </p:nvSpPr>
        <p:spPr/>
        <p:txBody>
          <a:bodyPr/>
          <a:lstStyle/>
          <a:p>
            <a:fld id="{80CB307B-241F-E341-B03A-1599FAAA4D21}" type="slidenum">
              <a:rPr lang="nl-NL" smtClean="0"/>
              <a:t>6</a:t>
            </a:fld>
            <a:endParaRPr lang="nl-NL"/>
          </a:p>
        </p:txBody>
      </p:sp>
    </p:spTree>
    <p:extLst>
      <p:ext uri="{BB962C8B-B14F-4D97-AF65-F5344CB8AC3E}">
        <p14:creationId xmlns:p14="http://schemas.microsoft.com/office/powerpoint/2010/main" val="710958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FD29D44F-B382-679D-6161-C8014DCFDA5B}"/>
              </a:ext>
            </a:extLst>
          </p:cNvPr>
          <p:cNvSpPr>
            <a:spLocks noGrp="1"/>
          </p:cNvSpPr>
          <p:nvPr>
            <p:ph type="body" sz="quarter" idx="13"/>
          </p:nvPr>
        </p:nvSpPr>
        <p:spPr/>
        <p:txBody>
          <a:bodyPr/>
          <a:lstStyle/>
          <a:p>
            <a:r>
              <a:rPr lang="en-GB" dirty="0"/>
              <a:t>What is known about the availability of and demand for CRMs for the energy transition?</a:t>
            </a:r>
          </a:p>
        </p:txBody>
      </p:sp>
      <p:sp>
        <p:nvSpPr>
          <p:cNvPr id="5" name="Title 4">
            <a:extLst>
              <a:ext uri="{FF2B5EF4-FFF2-40B4-BE49-F238E27FC236}">
                <a16:creationId xmlns:a16="http://schemas.microsoft.com/office/drawing/2014/main" id="{BD014096-84CA-6842-757D-9BD0CF39228F}"/>
              </a:ext>
            </a:extLst>
          </p:cNvPr>
          <p:cNvSpPr>
            <a:spLocks noGrp="1"/>
          </p:cNvSpPr>
          <p:nvPr>
            <p:ph type="title"/>
          </p:nvPr>
        </p:nvSpPr>
        <p:spPr/>
        <p:txBody>
          <a:bodyPr/>
          <a:lstStyle/>
          <a:p>
            <a:r>
              <a:rPr lang="en-GB" dirty="0"/>
              <a:t>CRM bottlenecks for the energy transition</a:t>
            </a:r>
          </a:p>
        </p:txBody>
      </p:sp>
      <p:sp>
        <p:nvSpPr>
          <p:cNvPr id="6" name="Content Placeholder 5">
            <a:extLst>
              <a:ext uri="{FF2B5EF4-FFF2-40B4-BE49-F238E27FC236}">
                <a16:creationId xmlns:a16="http://schemas.microsoft.com/office/drawing/2014/main" id="{C9CB04AF-D206-5D16-D67A-E87E030A3047}"/>
              </a:ext>
            </a:extLst>
          </p:cNvPr>
          <p:cNvSpPr>
            <a:spLocks noGrp="1"/>
          </p:cNvSpPr>
          <p:nvPr>
            <p:ph type="body" sz="quarter" idx="14"/>
          </p:nvPr>
        </p:nvSpPr>
        <p:spPr/>
        <p:txBody>
          <a:bodyPr/>
          <a:lstStyle/>
          <a:p>
            <a:pPr marL="0" indent="0">
              <a:buNone/>
            </a:pPr>
            <a:r>
              <a:rPr lang="en-GB" dirty="0"/>
              <a:t>Other observations:</a:t>
            </a:r>
          </a:p>
          <a:p>
            <a:r>
              <a:rPr lang="en-GB" dirty="0"/>
              <a:t>Solar PV will require large volumes of materials. While most of these are not highly critical, their extraction and manufacturing processes have a large environmental footprint and are concentrated in China, leading to geopolitical concerns.</a:t>
            </a:r>
          </a:p>
          <a:p>
            <a:r>
              <a:rPr lang="en-GB" dirty="0"/>
              <a:t>Copper is not a CRM, but can become a bottleneck for the energy transition. There is a need for large-scale electrical infrastructure while copper has to be extracted from increasingly low-grade reserves.</a:t>
            </a:r>
          </a:p>
          <a:p>
            <a:r>
              <a:rPr lang="en-GB" dirty="0"/>
              <a:t>Many CRMs are extracted as a side product in mines primarily dedicated to a different metal. This means production can be scaled up relatively quickly and cheaply in mines not yet extracting the CRMs. On the other hand, opening up new mines focused on the side product is economically unattractive. </a:t>
            </a:r>
          </a:p>
          <a:p>
            <a:r>
              <a:rPr lang="en-GB" dirty="0"/>
              <a:t>Not just the quantity but also the quality of a material can be a limiting factor, e.g., for Nickel in batteries.</a:t>
            </a:r>
          </a:p>
          <a:p>
            <a:pPr marL="0" indent="0">
              <a:buNone/>
            </a:pPr>
            <a:r>
              <a:rPr lang="en-GB" dirty="0"/>
              <a:t>What CRM bottlenecks are problematic depends in part on the perspective taken (see next sheet). For instance, copper might not be highly critical but sufficient supply is crucial to the energy transition. For solar PV, on the other hand, most concerns are to do with the concentration of the extraction and manufacturing processes in China rather than with absolute supply.</a:t>
            </a:r>
          </a:p>
        </p:txBody>
      </p:sp>
      <p:sp>
        <p:nvSpPr>
          <p:cNvPr id="2" name="Tijdelijke aanduiding voor dianummer 1">
            <a:extLst>
              <a:ext uri="{FF2B5EF4-FFF2-40B4-BE49-F238E27FC236}">
                <a16:creationId xmlns:a16="http://schemas.microsoft.com/office/drawing/2014/main" id="{ED7CC3A9-7445-6A09-58EA-29177FA6F685}"/>
              </a:ext>
            </a:extLst>
          </p:cNvPr>
          <p:cNvSpPr>
            <a:spLocks noGrp="1"/>
          </p:cNvSpPr>
          <p:nvPr>
            <p:ph type="sldNum" sz="quarter" idx="12"/>
          </p:nvPr>
        </p:nvSpPr>
        <p:spPr/>
        <p:txBody>
          <a:bodyPr/>
          <a:lstStyle/>
          <a:p>
            <a:fld id="{80CB307B-241F-E341-B03A-1599FAAA4D21}" type="slidenum">
              <a:rPr lang="nl-NL" smtClean="0"/>
              <a:t>7</a:t>
            </a:fld>
            <a:endParaRPr lang="nl-NL"/>
          </a:p>
        </p:txBody>
      </p:sp>
    </p:spTree>
    <p:extLst>
      <p:ext uri="{BB962C8B-B14F-4D97-AF65-F5344CB8AC3E}">
        <p14:creationId xmlns:p14="http://schemas.microsoft.com/office/powerpoint/2010/main" val="398411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B81ED7-0148-BE7A-FF21-21A0BA4E9462}"/>
              </a:ext>
            </a:extLst>
          </p:cNvPr>
          <p:cNvSpPr>
            <a:spLocks noGrp="1"/>
          </p:cNvSpPr>
          <p:nvPr>
            <p:ph type="title"/>
          </p:nvPr>
        </p:nvSpPr>
        <p:spPr/>
        <p:txBody>
          <a:bodyPr/>
          <a:lstStyle/>
          <a:p>
            <a:r>
              <a:rPr lang="en-US"/>
              <a:t>Perspectives on CRM scarcity</a:t>
            </a:r>
          </a:p>
        </p:txBody>
      </p:sp>
      <p:sp>
        <p:nvSpPr>
          <p:cNvPr id="6" name="TextBox 5">
            <a:extLst>
              <a:ext uri="{FF2B5EF4-FFF2-40B4-BE49-F238E27FC236}">
                <a16:creationId xmlns:a16="http://schemas.microsoft.com/office/drawing/2014/main" id="{0549D217-AD05-1801-957E-64F2002BB7F4}"/>
              </a:ext>
            </a:extLst>
          </p:cNvPr>
          <p:cNvSpPr txBox="1"/>
          <p:nvPr/>
        </p:nvSpPr>
        <p:spPr>
          <a:xfrm>
            <a:off x="62631" y="1831393"/>
            <a:ext cx="1377863" cy="524302"/>
          </a:xfrm>
          <a:prstGeom prst="rect">
            <a:avLst/>
          </a:prstGeom>
          <a:noFill/>
        </p:spPr>
        <p:txBody>
          <a:bodyPr wrap="square" tIns="36000" bIns="36000" rtlCol="0">
            <a:spAutoFit/>
          </a:bodyPr>
          <a:lstStyle/>
          <a:p>
            <a:pPr algn="r">
              <a:lnSpc>
                <a:spcPct val="110000"/>
              </a:lnSpc>
              <a:spcAft>
                <a:spcPts val="600"/>
              </a:spcAft>
            </a:pPr>
            <a:r>
              <a:rPr lang="en-US" sz="1400" dirty="0">
                <a:solidFill>
                  <a:schemeClr val="accent1"/>
                </a:solidFill>
                <a:latin typeface="Tahoma" panose="020B0604030504040204" pitchFamily="34" charset="0"/>
                <a:ea typeface="Tahoma" panose="020B0604030504040204" pitchFamily="34" charset="0"/>
                <a:cs typeface="Tahoma" panose="020B0604030504040204" pitchFamily="34" charset="0"/>
              </a:rPr>
              <a:t>Point of departure</a:t>
            </a:r>
          </a:p>
        </p:txBody>
      </p:sp>
      <p:sp>
        <p:nvSpPr>
          <p:cNvPr id="7" name="TextBox 6">
            <a:extLst>
              <a:ext uri="{FF2B5EF4-FFF2-40B4-BE49-F238E27FC236}">
                <a16:creationId xmlns:a16="http://schemas.microsoft.com/office/drawing/2014/main" id="{E0B864C7-40CD-F9E7-25EE-295EF0BF324A}"/>
              </a:ext>
            </a:extLst>
          </p:cNvPr>
          <p:cNvSpPr txBox="1"/>
          <p:nvPr/>
        </p:nvSpPr>
        <p:spPr>
          <a:xfrm>
            <a:off x="62631" y="2944064"/>
            <a:ext cx="1377863" cy="524302"/>
          </a:xfrm>
          <a:prstGeom prst="rect">
            <a:avLst/>
          </a:prstGeom>
          <a:noFill/>
        </p:spPr>
        <p:txBody>
          <a:bodyPr wrap="square" tIns="36000" bIns="36000" rtlCol="0">
            <a:spAutoFit/>
          </a:bodyPr>
          <a:lstStyle/>
          <a:p>
            <a:pPr algn="r">
              <a:lnSpc>
                <a:spcPct val="110000"/>
              </a:lnSpc>
              <a:spcAft>
                <a:spcPts val="600"/>
              </a:spcAft>
            </a:pPr>
            <a:r>
              <a:rPr lang="en-US" sz="1400" dirty="0">
                <a:solidFill>
                  <a:schemeClr val="accent1"/>
                </a:solidFill>
                <a:latin typeface="Tahoma" panose="020B0604030504040204" pitchFamily="34" charset="0"/>
                <a:ea typeface="Tahoma" panose="020B0604030504040204" pitchFamily="34" charset="0"/>
                <a:cs typeface="Tahoma" panose="020B0604030504040204" pitchFamily="34" charset="0"/>
              </a:rPr>
              <a:t>Key CRM</a:t>
            </a:r>
            <a:br>
              <a:rPr lang="en-US" sz="1400"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n-US" sz="1400" dirty="0">
                <a:solidFill>
                  <a:schemeClr val="accent1"/>
                </a:solidFill>
                <a:latin typeface="Tahoma" panose="020B0604030504040204" pitchFamily="34" charset="0"/>
                <a:ea typeface="Tahoma" panose="020B0604030504040204" pitchFamily="34" charset="0"/>
                <a:cs typeface="Tahoma" panose="020B0604030504040204" pitchFamily="34" charset="0"/>
              </a:rPr>
              <a:t>vulnerability</a:t>
            </a:r>
          </a:p>
        </p:txBody>
      </p:sp>
      <p:sp>
        <p:nvSpPr>
          <p:cNvPr id="8" name="TextBox 7">
            <a:extLst>
              <a:ext uri="{FF2B5EF4-FFF2-40B4-BE49-F238E27FC236}">
                <a16:creationId xmlns:a16="http://schemas.microsoft.com/office/drawing/2014/main" id="{8A67839B-6F41-7EB6-48B8-E25013259E50}"/>
              </a:ext>
            </a:extLst>
          </p:cNvPr>
          <p:cNvSpPr txBox="1"/>
          <p:nvPr/>
        </p:nvSpPr>
        <p:spPr>
          <a:xfrm>
            <a:off x="0" y="4623637"/>
            <a:ext cx="1377863" cy="287314"/>
          </a:xfrm>
          <a:prstGeom prst="rect">
            <a:avLst/>
          </a:prstGeom>
          <a:noFill/>
        </p:spPr>
        <p:txBody>
          <a:bodyPr wrap="square" tIns="36000" bIns="36000" rtlCol="0">
            <a:spAutoFit/>
          </a:bodyPr>
          <a:lstStyle/>
          <a:p>
            <a:pPr algn="r">
              <a:lnSpc>
                <a:spcPct val="110000"/>
              </a:lnSpc>
              <a:spcAft>
                <a:spcPts val="600"/>
              </a:spcAft>
            </a:pPr>
            <a:r>
              <a:rPr lang="en-US" sz="1400">
                <a:solidFill>
                  <a:schemeClr val="accent1"/>
                </a:solidFill>
                <a:latin typeface="Tahoma" panose="020B0604030504040204" pitchFamily="34" charset="0"/>
                <a:ea typeface="Tahoma" panose="020B0604030504040204" pitchFamily="34" charset="0"/>
                <a:cs typeface="Tahoma" panose="020B0604030504040204" pitchFamily="34" charset="0"/>
              </a:rPr>
              <a:t>Solutions</a:t>
            </a:r>
          </a:p>
        </p:txBody>
      </p:sp>
      <p:sp>
        <p:nvSpPr>
          <p:cNvPr id="10" name="TextBox 9">
            <a:extLst>
              <a:ext uri="{FF2B5EF4-FFF2-40B4-BE49-F238E27FC236}">
                <a16:creationId xmlns:a16="http://schemas.microsoft.com/office/drawing/2014/main" id="{6C3858E9-02F8-9EEB-04DB-8C1F9D467D9F}"/>
              </a:ext>
            </a:extLst>
          </p:cNvPr>
          <p:cNvSpPr txBox="1"/>
          <p:nvPr/>
        </p:nvSpPr>
        <p:spPr>
          <a:xfrm>
            <a:off x="2423540" y="758377"/>
            <a:ext cx="1440000" cy="653311"/>
          </a:xfrm>
          <a:prstGeom prst="rect">
            <a:avLst/>
          </a:prstGeom>
          <a:noFill/>
        </p:spPr>
        <p:txBody>
          <a:bodyPr wrap="square" tIns="36000" bIns="36000" rtlCol="0">
            <a:spAutoFit/>
          </a:bodyPr>
          <a:lstStyle/>
          <a:p>
            <a:pPr algn="l">
              <a:lnSpc>
                <a:spcPct val="110000"/>
              </a:lnSpc>
              <a:spcAft>
                <a:spcPts val="600"/>
              </a:spcAft>
            </a:pPr>
            <a:r>
              <a:rPr lang="en-US" dirty="0">
                <a:latin typeface="Tahoma" panose="020B0604030504040204" pitchFamily="34" charset="0"/>
                <a:ea typeface="Tahoma" panose="020B0604030504040204" pitchFamily="34" charset="0"/>
                <a:cs typeface="Tahoma" panose="020B0604030504040204" pitchFamily="34" charset="0"/>
              </a:rPr>
              <a:t>Energy </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transition</a:t>
            </a:r>
          </a:p>
        </p:txBody>
      </p:sp>
      <p:sp>
        <p:nvSpPr>
          <p:cNvPr id="11" name="TextBox 10">
            <a:extLst>
              <a:ext uri="{FF2B5EF4-FFF2-40B4-BE49-F238E27FC236}">
                <a16:creationId xmlns:a16="http://schemas.microsoft.com/office/drawing/2014/main" id="{B9607A20-E884-40AC-B75B-2EC994B53863}"/>
              </a:ext>
            </a:extLst>
          </p:cNvPr>
          <p:cNvSpPr txBox="1"/>
          <p:nvPr/>
        </p:nvSpPr>
        <p:spPr>
          <a:xfrm>
            <a:off x="4967945" y="758377"/>
            <a:ext cx="1440000" cy="348612"/>
          </a:xfrm>
          <a:prstGeom prst="rect">
            <a:avLst/>
          </a:prstGeom>
          <a:noFill/>
        </p:spPr>
        <p:txBody>
          <a:bodyPr wrap="none" tIns="36000" bIns="36000" rtlCol="0">
            <a:spAutoFit/>
          </a:bodyPr>
          <a:lstStyle/>
          <a:p>
            <a:pPr algn="l">
              <a:lnSpc>
                <a:spcPct val="110000"/>
              </a:lnSpc>
              <a:spcAft>
                <a:spcPts val="600"/>
              </a:spcAft>
            </a:pPr>
            <a:r>
              <a:rPr lang="en-US" dirty="0">
                <a:latin typeface="Tahoma" panose="020B0604030504040204" pitchFamily="34" charset="0"/>
                <a:ea typeface="Tahoma" panose="020B0604030504040204" pitchFamily="34" charset="0"/>
                <a:cs typeface="Tahoma" panose="020B0604030504040204" pitchFamily="34" charset="0"/>
              </a:rPr>
              <a:t>Geopolitics</a:t>
            </a:r>
          </a:p>
        </p:txBody>
      </p:sp>
      <p:sp>
        <p:nvSpPr>
          <p:cNvPr id="12" name="TextBox 11">
            <a:extLst>
              <a:ext uri="{FF2B5EF4-FFF2-40B4-BE49-F238E27FC236}">
                <a16:creationId xmlns:a16="http://schemas.microsoft.com/office/drawing/2014/main" id="{11D276F7-4563-D5C2-9764-02C0386CAF26}"/>
              </a:ext>
            </a:extLst>
          </p:cNvPr>
          <p:cNvSpPr txBox="1"/>
          <p:nvPr/>
        </p:nvSpPr>
        <p:spPr>
          <a:xfrm>
            <a:off x="7512350" y="758377"/>
            <a:ext cx="1440000" cy="653311"/>
          </a:xfrm>
          <a:prstGeom prst="rect">
            <a:avLst/>
          </a:prstGeom>
          <a:noFill/>
        </p:spPr>
        <p:txBody>
          <a:bodyPr wrap="square" tIns="36000" bIns="36000" rtlCol="0">
            <a:spAutoFit/>
          </a:bodyPr>
          <a:lstStyle/>
          <a:p>
            <a:pPr algn="l">
              <a:lnSpc>
                <a:spcPct val="110000"/>
              </a:lnSpc>
              <a:spcAft>
                <a:spcPts val="600"/>
              </a:spcAft>
            </a:pPr>
            <a:r>
              <a:rPr lang="en-US" dirty="0">
                <a:latin typeface="Tahoma" panose="020B0604030504040204" pitchFamily="34" charset="0"/>
                <a:ea typeface="Tahoma" panose="020B0604030504040204" pitchFamily="34" charset="0"/>
                <a:cs typeface="Tahoma" panose="020B0604030504040204" pitchFamily="34" charset="0"/>
              </a:rPr>
              <a:t>Industrial leadership</a:t>
            </a:r>
          </a:p>
        </p:txBody>
      </p:sp>
      <p:sp>
        <p:nvSpPr>
          <p:cNvPr id="13" name="TextBox 12">
            <a:extLst>
              <a:ext uri="{FF2B5EF4-FFF2-40B4-BE49-F238E27FC236}">
                <a16:creationId xmlns:a16="http://schemas.microsoft.com/office/drawing/2014/main" id="{B6931DCE-6786-33D4-E9F7-7B60FFEAE99D}"/>
              </a:ext>
            </a:extLst>
          </p:cNvPr>
          <p:cNvSpPr txBox="1"/>
          <p:nvPr/>
        </p:nvSpPr>
        <p:spPr>
          <a:xfrm>
            <a:off x="10020147" y="758377"/>
            <a:ext cx="1440000" cy="653311"/>
          </a:xfrm>
          <a:prstGeom prst="rect">
            <a:avLst/>
          </a:prstGeom>
          <a:noFill/>
        </p:spPr>
        <p:txBody>
          <a:bodyPr wrap="square" tIns="36000" bIns="36000" rtlCol="0">
            <a:spAutoFit/>
          </a:bodyPr>
          <a:lstStyle/>
          <a:p>
            <a:pPr algn="l">
              <a:lnSpc>
                <a:spcPct val="110000"/>
              </a:lnSpc>
              <a:spcAft>
                <a:spcPts val="600"/>
              </a:spcAft>
            </a:pPr>
            <a:r>
              <a:rPr lang="en-US" dirty="0">
                <a:latin typeface="Tahoma" panose="020B0604030504040204" pitchFamily="34" charset="0"/>
                <a:ea typeface="Tahoma" panose="020B0604030504040204" pitchFamily="34" charset="0"/>
                <a:cs typeface="Tahoma" panose="020B0604030504040204" pitchFamily="34" charset="0"/>
              </a:rPr>
              <a:t>Circular economy</a:t>
            </a:r>
          </a:p>
        </p:txBody>
      </p:sp>
      <p:sp>
        <p:nvSpPr>
          <p:cNvPr id="15" name="TextBox 14">
            <a:extLst>
              <a:ext uri="{FF2B5EF4-FFF2-40B4-BE49-F238E27FC236}">
                <a16:creationId xmlns:a16="http://schemas.microsoft.com/office/drawing/2014/main" id="{D6786128-CA53-9C08-9B90-AE834FC56489}"/>
              </a:ext>
            </a:extLst>
          </p:cNvPr>
          <p:cNvSpPr txBox="1"/>
          <p:nvPr/>
        </p:nvSpPr>
        <p:spPr>
          <a:xfrm>
            <a:off x="1703541" y="1831393"/>
            <a:ext cx="2160000" cy="998278"/>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The transition to a carbon-neutral energy system, in time to meet the climate goals.</a:t>
            </a:r>
          </a:p>
        </p:txBody>
      </p:sp>
      <p:sp>
        <p:nvSpPr>
          <p:cNvPr id="16" name="TextBox 15">
            <a:extLst>
              <a:ext uri="{FF2B5EF4-FFF2-40B4-BE49-F238E27FC236}">
                <a16:creationId xmlns:a16="http://schemas.microsoft.com/office/drawing/2014/main" id="{1F4B58A9-8554-39AB-A5C3-E52237A80D85}"/>
              </a:ext>
            </a:extLst>
          </p:cNvPr>
          <p:cNvSpPr txBox="1"/>
          <p:nvPr/>
        </p:nvSpPr>
        <p:spPr>
          <a:xfrm>
            <a:off x="4247946" y="1831393"/>
            <a:ext cx="2160000" cy="524302"/>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Global power relations and strategic autonomy.</a:t>
            </a:r>
          </a:p>
        </p:txBody>
      </p:sp>
      <p:sp>
        <p:nvSpPr>
          <p:cNvPr id="17" name="TextBox 16">
            <a:extLst>
              <a:ext uri="{FF2B5EF4-FFF2-40B4-BE49-F238E27FC236}">
                <a16:creationId xmlns:a16="http://schemas.microsoft.com/office/drawing/2014/main" id="{23ECC717-0073-1D48-6E50-CE60B0DB8BF2}"/>
              </a:ext>
            </a:extLst>
          </p:cNvPr>
          <p:cNvSpPr txBox="1"/>
          <p:nvPr/>
        </p:nvSpPr>
        <p:spPr>
          <a:xfrm>
            <a:off x="6792351" y="1831393"/>
            <a:ext cx="2160000" cy="761290"/>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The business model and competitive position of industry.</a:t>
            </a:r>
          </a:p>
        </p:txBody>
      </p:sp>
      <p:sp>
        <p:nvSpPr>
          <p:cNvPr id="18" name="TextBox 17">
            <a:extLst>
              <a:ext uri="{FF2B5EF4-FFF2-40B4-BE49-F238E27FC236}">
                <a16:creationId xmlns:a16="http://schemas.microsoft.com/office/drawing/2014/main" id="{A6A10FAB-37F9-E95C-C4DD-6C72EE56EB7F}"/>
              </a:ext>
            </a:extLst>
          </p:cNvPr>
          <p:cNvSpPr txBox="1"/>
          <p:nvPr/>
        </p:nvSpPr>
        <p:spPr>
          <a:xfrm>
            <a:off x="9336757" y="1831393"/>
            <a:ext cx="2160000" cy="998278"/>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The transition to an economy without extraction, waste, and pollution.</a:t>
            </a:r>
          </a:p>
        </p:txBody>
      </p:sp>
      <p:sp>
        <p:nvSpPr>
          <p:cNvPr id="19" name="TextBox 18">
            <a:extLst>
              <a:ext uri="{FF2B5EF4-FFF2-40B4-BE49-F238E27FC236}">
                <a16:creationId xmlns:a16="http://schemas.microsoft.com/office/drawing/2014/main" id="{D8936D3C-EC08-15E0-4C99-9C0313DB6811}"/>
              </a:ext>
            </a:extLst>
          </p:cNvPr>
          <p:cNvSpPr txBox="1"/>
          <p:nvPr/>
        </p:nvSpPr>
        <p:spPr>
          <a:xfrm>
            <a:off x="1703541" y="2944064"/>
            <a:ext cx="2160000" cy="1235265"/>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Lack of materials to (timely) produce the necessary generation, infrastructure, storage and use technologies.</a:t>
            </a:r>
          </a:p>
        </p:txBody>
      </p:sp>
      <p:sp>
        <p:nvSpPr>
          <p:cNvPr id="20" name="TextBox 19">
            <a:extLst>
              <a:ext uri="{FF2B5EF4-FFF2-40B4-BE49-F238E27FC236}">
                <a16:creationId xmlns:a16="http://schemas.microsoft.com/office/drawing/2014/main" id="{16DBDA34-96A8-0DF0-C66C-FB37FCC6AE87}"/>
              </a:ext>
            </a:extLst>
          </p:cNvPr>
          <p:cNvSpPr txBox="1"/>
          <p:nvPr/>
        </p:nvSpPr>
        <p:spPr>
          <a:xfrm>
            <a:off x="4247946" y="2944064"/>
            <a:ext cx="2160000" cy="1075222"/>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Economic dependence on potentially unfriendly or unstable countries.</a:t>
            </a:r>
          </a:p>
          <a:p>
            <a:pPr>
              <a:lnSpc>
                <a:spcPct val="110000"/>
              </a:lnSpc>
              <a:spcAft>
                <a:spcPts val="600"/>
              </a:spcAft>
            </a:pPr>
            <a:endParaRPr lang="en-US" sz="1400" dirty="0">
              <a:latin typeface="Tahoma" panose="020B0604030504040204" pitchFamily="34" charset="0"/>
              <a:ea typeface="Tahoma" panose="020B0604030504040204" pitchFamily="34" charset="0"/>
              <a:cs typeface="Tahoma" panose="020B0604030504040204" pitchFamily="34" charset="0"/>
            </a:endParaRPr>
          </a:p>
        </p:txBody>
      </p:sp>
      <p:sp>
        <p:nvSpPr>
          <p:cNvPr id="21" name="TextBox 20">
            <a:extLst>
              <a:ext uri="{FF2B5EF4-FFF2-40B4-BE49-F238E27FC236}">
                <a16:creationId xmlns:a16="http://schemas.microsoft.com/office/drawing/2014/main" id="{6CFCD493-5F9C-C14C-8731-7A51BB2D76D4}"/>
              </a:ext>
            </a:extLst>
          </p:cNvPr>
          <p:cNvSpPr txBox="1"/>
          <p:nvPr/>
        </p:nvSpPr>
        <p:spPr>
          <a:xfrm>
            <a:off x="6792351" y="2944064"/>
            <a:ext cx="2160000" cy="1626142"/>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Access to cheap, high-quality inputs.</a:t>
            </a:r>
          </a:p>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Risk of supply chain disruptions.</a:t>
            </a:r>
          </a:p>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Leadership in key technologies</a:t>
            </a:r>
          </a:p>
        </p:txBody>
      </p:sp>
      <p:sp>
        <p:nvSpPr>
          <p:cNvPr id="22" name="TextBox 21">
            <a:extLst>
              <a:ext uri="{FF2B5EF4-FFF2-40B4-BE49-F238E27FC236}">
                <a16:creationId xmlns:a16="http://schemas.microsoft.com/office/drawing/2014/main" id="{DBD409C3-61A8-C112-942D-7CCAC4A376AC}"/>
              </a:ext>
            </a:extLst>
          </p:cNvPr>
          <p:cNvSpPr txBox="1"/>
          <p:nvPr/>
        </p:nvSpPr>
        <p:spPr>
          <a:xfrm>
            <a:off x="9336757" y="2944064"/>
            <a:ext cx="2160000" cy="1235265"/>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The social and environmental impacts of large-scale extraction and refining of primary materials and of waste.</a:t>
            </a:r>
          </a:p>
        </p:txBody>
      </p:sp>
      <p:sp>
        <p:nvSpPr>
          <p:cNvPr id="23" name="TextBox 22">
            <a:extLst>
              <a:ext uri="{FF2B5EF4-FFF2-40B4-BE49-F238E27FC236}">
                <a16:creationId xmlns:a16="http://schemas.microsoft.com/office/drawing/2014/main" id="{63875BEB-6F4F-CB71-8C59-8D57B1F4B2CB}"/>
              </a:ext>
            </a:extLst>
          </p:cNvPr>
          <p:cNvSpPr txBox="1"/>
          <p:nvPr/>
        </p:nvSpPr>
        <p:spPr>
          <a:xfrm>
            <a:off x="1703541" y="4684600"/>
            <a:ext cx="2160000" cy="1863130"/>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Increased mining and refining capacity.</a:t>
            </a:r>
          </a:p>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Increased CRM efficiency in energy technologies.</a:t>
            </a:r>
          </a:p>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Efficient energy system (limit the required capacities).</a:t>
            </a:r>
          </a:p>
        </p:txBody>
      </p:sp>
      <p:sp>
        <p:nvSpPr>
          <p:cNvPr id="24" name="TextBox 23">
            <a:extLst>
              <a:ext uri="{FF2B5EF4-FFF2-40B4-BE49-F238E27FC236}">
                <a16:creationId xmlns:a16="http://schemas.microsoft.com/office/drawing/2014/main" id="{729F6194-163F-5D62-118C-B14C96A894A0}"/>
              </a:ext>
            </a:extLst>
          </p:cNvPr>
          <p:cNvSpPr txBox="1"/>
          <p:nvPr/>
        </p:nvSpPr>
        <p:spPr>
          <a:xfrm>
            <a:off x="4247946" y="4684600"/>
            <a:ext cx="2160000" cy="2100118"/>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Limiting import dependence (e.g., through domestic production of materials and products).</a:t>
            </a:r>
          </a:p>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Securing imports.</a:t>
            </a:r>
          </a:p>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Increasing power over other countries.</a:t>
            </a:r>
          </a:p>
        </p:txBody>
      </p:sp>
      <p:sp>
        <p:nvSpPr>
          <p:cNvPr id="25" name="TextBox 24">
            <a:extLst>
              <a:ext uri="{FF2B5EF4-FFF2-40B4-BE49-F238E27FC236}">
                <a16:creationId xmlns:a16="http://schemas.microsoft.com/office/drawing/2014/main" id="{D908E8E3-E56D-AC88-2451-100EB312BF7F}"/>
              </a:ext>
            </a:extLst>
          </p:cNvPr>
          <p:cNvSpPr txBox="1"/>
          <p:nvPr/>
        </p:nvSpPr>
        <p:spPr>
          <a:xfrm>
            <a:off x="6792351" y="4684600"/>
            <a:ext cx="2160000" cy="1863130"/>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Securing input materials.</a:t>
            </a:r>
          </a:p>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Process and product improvements to develop solutions to CRM scarcity.</a:t>
            </a:r>
          </a:p>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Developing alternative products and services.</a:t>
            </a:r>
          </a:p>
        </p:txBody>
      </p:sp>
      <p:sp>
        <p:nvSpPr>
          <p:cNvPr id="26" name="TextBox 25">
            <a:extLst>
              <a:ext uri="{FF2B5EF4-FFF2-40B4-BE49-F238E27FC236}">
                <a16:creationId xmlns:a16="http://schemas.microsoft.com/office/drawing/2014/main" id="{2E0F9A7C-D978-8493-76FC-C664809E8147}"/>
              </a:ext>
            </a:extLst>
          </p:cNvPr>
          <p:cNvSpPr txBox="1"/>
          <p:nvPr/>
        </p:nvSpPr>
        <p:spPr>
          <a:xfrm>
            <a:off x="9336757" y="4684600"/>
            <a:ext cx="2160000" cy="1152166"/>
          </a:xfrm>
          <a:prstGeom prst="rect">
            <a:avLst/>
          </a:prstGeom>
          <a:noFill/>
        </p:spPr>
        <p:txBody>
          <a:bodyPr wrap="square" tIns="36000" bIns="36000" rtlCol="0">
            <a:spAutoFit/>
          </a:bodyPr>
          <a:lstStyle/>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Reduce-reuse-recycle materials and products</a:t>
            </a:r>
          </a:p>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Design for circularity.</a:t>
            </a:r>
          </a:p>
          <a:p>
            <a:pPr>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Tax shift (</a:t>
            </a:r>
            <a:r>
              <a:rPr lang="en-US" sz="1400" dirty="0" err="1">
                <a:latin typeface="Tahoma" panose="020B0604030504040204" pitchFamily="34" charset="0"/>
                <a:ea typeface="Tahoma" panose="020B0604030504040204" pitchFamily="34" charset="0"/>
                <a:cs typeface="Tahoma" panose="020B0604030504040204" pitchFamily="34" charset="0"/>
              </a:rPr>
              <a:t>Ex’tax</a:t>
            </a:r>
            <a:r>
              <a:rPr lang="en-US" sz="1400" dirty="0">
                <a:latin typeface="Tahoma" panose="020B0604030504040204" pitchFamily="34" charset="0"/>
                <a:ea typeface="Tahoma" panose="020B0604030504040204" pitchFamily="34" charset="0"/>
                <a:cs typeface="Tahoma" panose="020B0604030504040204" pitchFamily="34" charset="0"/>
              </a:rPr>
              <a:t>)</a:t>
            </a:r>
          </a:p>
        </p:txBody>
      </p:sp>
      <p:pic>
        <p:nvPicPr>
          <p:cNvPr id="32" name="Picture 31">
            <a:extLst>
              <a:ext uri="{FF2B5EF4-FFF2-40B4-BE49-F238E27FC236}">
                <a16:creationId xmlns:a16="http://schemas.microsoft.com/office/drawing/2014/main" id="{719CECB0-DC4A-0D9B-FB58-54D4CF362314}"/>
              </a:ext>
            </a:extLst>
          </p:cNvPr>
          <p:cNvPicPr>
            <a:picLocks noChangeAspect="1"/>
          </p:cNvPicPr>
          <p:nvPr/>
        </p:nvPicPr>
        <p:blipFill>
          <a:blip r:embed="rId3"/>
          <a:stretch>
            <a:fillRect/>
          </a:stretch>
        </p:blipFill>
        <p:spPr>
          <a:xfrm>
            <a:off x="4247946" y="789489"/>
            <a:ext cx="635000" cy="635000"/>
          </a:xfrm>
          <a:prstGeom prst="rect">
            <a:avLst/>
          </a:prstGeom>
        </p:spPr>
      </p:pic>
      <p:pic>
        <p:nvPicPr>
          <p:cNvPr id="34" name="Picture 33">
            <a:extLst>
              <a:ext uri="{FF2B5EF4-FFF2-40B4-BE49-F238E27FC236}">
                <a16:creationId xmlns:a16="http://schemas.microsoft.com/office/drawing/2014/main" id="{52CC7FD8-A3BE-32A5-1E71-B9222C85FD75}"/>
              </a:ext>
            </a:extLst>
          </p:cNvPr>
          <p:cNvPicPr>
            <a:picLocks noChangeAspect="1"/>
          </p:cNvPicPr>
          <p:nvPr/>
        </p:nvPicPr>
        <p:blipFill>
          <a:blip r:embed="rId4"/>
          <a:stretch>
            <a:fillRect/>
          </a:stretch>
        </p:blipFill>
        <p:spPr>
          <a:xfrm>
            <a:off x="1703541" y="789489"/>
            <a:ext cx="635000" cy="635000"/>
          </a:xfrm>
          <a:prstGeom prst="rect">
            <a:avLst/>
          </a:prstGeom>
        </p:spPr>
      </p:pic>
      <p:pic>
        <p:nvPicPr>
          <p:cNvPr id="38" name="Picture 37">
            <a:extLst>
              <a:ext uri="{FF2B5EF4-FFF2-40B4-BE49-F238E27FC236}">
                <a16:creationId xmlns:a16="http://schemas.microsoft.com/office/drawing/2014/main" id="{1E792BFA-140E-3BFB-821D-F6FB2C9F8BD4}"/>
              </a:ext>
            </a:extLst>
          </p:cNvPr>
          <p:cNvPicPr>
            <a:picLocks noChangeAspect="1"/>
          </p:cNvPicPr>
          <p:nvPr/>
        </p:nvPicPr>
        <p:blipFill>
          <a:blip r:embed="rId5"/>
          <a:stretch>
            <a:fillRect/>
          </a:stretch>
        </p:blipFill>
        <p:spPr>
          <a:xfrm>
            <a:off x="9336757" y="789489"/>
            <a:ext cx="635000" cy="635000"/>
          </a:xfrm>
          <a:prstGeom prst="rect">
            <a:avLst/>
          </a:prstGeom>
        </p:spPr>
      </p:pic>
      <p:pic>
        <p:nvPicPr>
          <p:cNvPr id="40" name="Picture 39">
            <a:extLst>
              <a:ext uri="{FF2B5EF4-FFF2-40B4-BE49-F238E27FC236}">
                <a16:creationId xmlns:a16="http://schemas.microsoft.com/office/drawing/2014/main" id="{A2F7663F-217A-9556-E198-82B549A326C2}"/>
              </a:ext>
            </a:extLst>
          </p:cNvPr>
          <p:cNvPicPr>
            <a:picLocks noChangeAspect="1"/>
          </p:cNvPicPr>
          <p:nvPr/>
        </p:nvPicPr>
        <p:blipFill>
          <a:blip r:embed="rId6"/>
          <a:stretch>
            <a:fillRect/>
          </a:stretch>
        </p:blipFill>
        <p:spPr>
          <a:xfrm>
            <a:off x="6792351" y="789489"/>
            <a:ext cx="635000" cy="635000"/>
          </a:xfrm>
          <a:prstGeom prst="rect">
            <a:avLst/>
          </a:prstGeom>
        </p:spPr>
      </p:pic>
      <p:sp>
        <p:nvSpPr>
          <p:cNvPr id="2" name="Tijdelijke aanduiding voor dianummer 1">
            <a:extLst>
              <a:ext uri="{FF2B5EF4-FFF2-40B4-BE49-F238E27FC236}">
                <a16:creationId xmlns:a16="http://schemas.microsoft.com/office/drawing/2014/main" id="{80D974DD-2D21-8699-B213-D91D30A89B16}"/>
              </a:ext>
            </a:extLst>
          </p:cNvPr>
          <p:cNvSpPr>
            <a:spLocks noGrp="1"/>
          </p:cNvSpPr>
          <p:nvPr>
            <p:ph type="sldNum" sz="quarter" idx="12"/>
          </p:nvPr>
        </p:nvSpPr>
        <p:spPr/>
        <p:txBody>
          <a:bodyPr/>
          <a:lstStyle/>
          <a:p>
            <a:fld id="{80CB307B-241F-E341-B03A-1599FAAA4D21}" type="slidenum">
              <a:rPr lang="nl-NL" smtClean="0"/>
              <a:t>8</a:t>
            </a:fld>
            <a:endParaRPr lang="nl-NL"/>
          </a:p>
        </p:txBody>
      </p:sp>
    </p:spTree>
    <p:extLst>
      <p:ext uri="{BB962C8B-B14F-4D97-AF65-F5344CB8AC3E}">
        <p14:creationId xmlns:p14="http://schemas.microsoft.com/office/powerpoint/2010/main" val="255261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718DB91-3715-FC2F-A8BA-33C2E18D76E7}"/>
              </a:ext>
            </a:extLst>
          </p:cNvPr>
          <p:cNvSpPr>
            <a:spLocks noGrp="1"/>
          </p:cNvSpPr>
          <p:nvPr>
            <p:ph type="body" sz="quarter" idx="13"/>
          </p:nvPr>
        </p:nvSpPr>
        <p:spPr/>
        <p:txBody>
          <a:bodyPr/>
          <a:lstStyle/>
          <a:p>
            <a:r>
              <a:rPr lang="en-US" dirty="0"/>
              <a:t>Mapping the different types solutions </a:t>
            </a:r>
          </a:p>
        </p:txBody>
      </p:sp>
      <p:sp>
        <p:nvSpPr>
          <p:cNvPr id="4" name="Title 3">
            <a:extLst>
              <a:ext uri="{FF2B5EF4-FFF2-40B4-BE49-F238E27FC236}">
                <a16:creationId xmlns:a16="http://schemas.microsoft.com/office/drawing/2014/main" id="{4A4BBAAA-ABB3-DE99-E4B4-ECC123C7D600}"/>
              </a:ext>
            </a:extLst>
          </p:cNvPr>
          <p:cNvSpPr>
            <a:spLocks noGrp="1"/>
          </p:cNvSpPr>
          <p:nvPr>
            <p:ph type="title"/>
          </p:nvPr>
        </p:nvSpPr>
        <p:spPr/>
        <p:txBody>
          <a:bodyPr/>
          <a:lstStyle/>
          <a:p>
            <a:r>
              <a:rPr lang="en-US" dirty="0"/>
              <a:t>Solutions (1): timing in relation to the energy transition</a:t>
            </a:r>
          </a:p>
        </p:txBody>
      </p:sp>
      <p:grpSp>
        <p:nvGrpSpPr>
          <p:cNvPr id="33" name="Group 32">
            <a:extLst>
              <a:ext uri="{FF2B5EF4-FFF2-40B4-BE49-F238E27FC236}">
                <a16:creationId xmlns:a16="http://schemas.microsoft.com/office/drawing/2014/main" id="{8E4218FA-A617-750E-B132-B9A9279C1983}"/>
              </a:ext>
            </a:extLst>
          </p:cNvPr>
          <p:cNvGrpSpPr/>
          <p:nvPr/>
        </p:nvGrpSpPr>
        <p:grpSpPr>
          <a:xfrm>
            <a:off x="839555" y="1124647"/>
            <a:ext cx="11030388" cy="5562479"/>
            <a:chOff x="839555" y="1124647"/>
            <a:chExt cx="11030388" cy="5562479"/>
          </a:xfrm>
        </p:grpSpPr>
        <p:sp>
          <p:nvSpPr>
            <p:cNvPr id="6" name="Freeform 5">
              <a:extLst>
                <a:ext uri="{FF2B5EF4-FFF2-40B4-BE49-F238E27FC236}">
                  <a16:creationId xmlns:a16="http://schemas.microsoft.com/office/drawing/2014/main" id="{25D2F38A-E7C8-FF23-55DE-6A4BEFB5E76F}"/>
                </a:ext>
              </a:extLst>
            </p:cNvPr>
            <p:cNvSpPr/>
            <p:nvPr/>
          </p:nvSpPr>
          <p:spPr>
            <a:xfrm>
              <a:off x="1625886" y="1394237"/>
              <a:ext cx="6479995" cy="2438400"/>
            </a:xfrm>
            <a:custGeom>
              <a:avLst/>
              <a:gdLst>
                <a:gd name="connsiteX0" fmla="*/ 0 w 4343400"/>
                <a:gd name="connsiteY0" fmla="*/ 1716532 h 1716532"/>
                <a:gd name="connsiteX1" fmla="*/ 1244600 w 4343400"/>
                <a:gd name="connsiteY1" fmla="*/ 1564132 h 1716532"/>
                <a:gd name="connsiteX2" fmla="*/ 2070100 w 4343400"/>
                <a:gd name="connsiteY2" fmla="*/ 1208532 h 1716532"/>
                <a:gd name="connsiteX3" fmla="*/ 2552700 w 4343400"/>
                <a:gd name="connsiteY3" fmla="*/ 598932 h 1716532"/>
                <a:gd name="connsiteX4" fmla="*/ 2959100 w 4343400"/>
                <a:gd name="connsiteY4" fmla="*/ 230632 h 1716532"/>
                <a:gd name="connsiteX5" fmla="*/ 3746500 w 4343400"/>
                <a:gd name="connsiteY5" fmla="*/ 27432 h 1716532"/>
                <a:gd name="connsiteX6" fmla="*/ 4343400 w 4343400"/>
                <a:gd name="connsiteY6" fmla="*/ 2032 h 1716532"/>
                <a:gd name="connsiteX7" fmla="*/ 4343400 w 4343400"/>
                <a:gd name="connsiteY7" fmla="*/ 2032 h 171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43400" h="1716532">
                  <a:moveTo>
                    <a:pt x="0" y="1716532"/>
                  </a:moveTo>
                  <a:cubicBezTo>
                    <a:pt x="449791" y="1682665"/>
                    <a:pt x="899583" y="1648799"/>
                    <a:pt x="1244600" y="1564132"/>
                  </a:cubicBezTo>
                  <a:cubicBezTo>
                    <a:pt x="1589617" y="1479465"/>
                    <a:pt x="1852084" y="1369399"/>
                    <a:pt x="2070100" y="1208532"/>
                  </a:cubicBezTo>
                  <a:cubicBezTo>
                    <a:pt x="2288116" y="1047665"/>
                    <a:pt x="2404533" y="761915"/>
                    <a:pt x="2552700" y="598932"/>
                  </a:cubicBezTo>
                  <a:cubicBezTo>
                    <a:pt x="2700867" y="435949"/>
                    <a:pt x="2760133" y="325882"/>
                    <a:pt x="2959100" y="230632"/>
                  </a:cubicBezTo>
                  <a:cubicBezTo>
                    <a:pt x="3158067" y="135382"/>
                    <a:pt x="3515783" y="65532"/>
                    <a:pt x="3746500" y="27432"/>
                  </a:cubicBezTo>
                  <a:cubicBezTo>
                    <a:pt x="3977217" y="-10668"/>
                    <a:pt x="4343400" y="2032"/>
                    <a:pt x="4343400" y="2032"/>
                  </a:cubicBezTo>
                  <a:lnTo>
                    <a:pt x="4343400" y="2032"/>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a:extLst>
                <a:ext uri="{FF2B5EF4-FFF2-40B4-BE49-F238E27FC236}">
                  <a16:creationId xmlns:a16="http://schemas.microsoft.com/office/drawing/2014/main" id="{C87B395A-3794-234F-51A1-4BA79921AEF7}"/>
                </a:ext>
              </a:extLst>
            </p:cNvPr>
            <p:cNvSpPr/>
            <p:nvPr/>
          </p:nvSpPr>
          <p:spPr>
            <a:xfrm>
              <a:off x="1968786" y="1475049"/>
              <a:ext cx="4878991" cy="2310780"/>
            </a:xfrm>
            <a:custGeom>
              <a:avLst/>
              <a:gdLst>
                <a:gd name="connsiteX0" fmla="*/ 0 w 3343918"/>
                <a:gd name="connsiteY0" fmla="*/ 1626693 h 1626693"/>
                <a:gd name="connsiteX1" fmla="*/ 622300 w 3343918"/>
                <a:gd name="connsiteY1" fmla="*/ 1029793 h 1626693"/>
                <a:gd name="connsiteX2" fmla="*/ 1244600 w 3343918"/>
                <a:gd name="connsiteY2" fmla="*/ 470993 h 1626693"/>
                <a:gd name="connsiteX3" fmla="*/ 2108200 w 3343918"/>
                <a:gd name="connsiteY3" fmla="*/ 178893 h 1626693"/>
                <a:gd name="connsiteX4" fmla="*/ 3187700 w 3343918"/>
                <a:gd name="connsiteY4" fmla="*/ 26493 h 1626693"/>
                <a:gd name="connsiteX5" fmla="*/ 3314700 w 3343918"/>
                <a:gd name="connsiteY5" fmla="*/ 1093 h 1626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3918" h="1626693">
                  <a:moveTo>
                    <a:pt x="0" y="1626693"/>
                  </a:moveTo>
                  <a:cubicBezTo>
                    <a:pt x="207433" y="1424551"/>
                    <a:pt x="414867" y="1222410"/>
                    <a:pt x="622300" y="1029793"/>
                  </a:cubicBezTo>
                  <a:cubicBezTo>
                    <a:pt x="829733" y="837176"/>
                    <a:pt x="996950" y="612810"/>
                    <a:pt x="1244600" y="470993"/>
                  </a:cubicBezTo>
                  <a:cubicBezTo>
                    <a:pt x="1492250" y="329176"/>
                    <a:pt x="1784350" y="252976"/>
                    <a:pt x="2108200" y="178893"/>
                  </a:cubicBezTo>
                  <a:cubicBezTo>
                    <a:pt x="2432050" y="104810"/>
                    <a:pt x="2986617" y="56126"/>
                    <a:pt x="3187700" y="26493"/>
                  </a:cubicBezTo>
                  <a:cubicBezTo>
                    <a:pt x="3388783" y="-3140"/>
                    <a:pt x="3351741" y="-1024"/>
                    <a:pt x="3314700" y="1093"/>
                  </a:cubicBezTo>
                </a:path>
              </a:pathLst>
            </a:cu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35E9E8E-DF1E-2C03-26A1-901D7CC2A7DD}"/>
                </a:ext>
              </a:extLst>
            </p:cNvPr>
            <p:cNvSpPr txBox="1"/>
            <p:nvPr/>
          </p:nvSpPr>
          <p:spPr>
            <a:xfrm>
              <a:off x="2588422" y="1819218"/>
              <a:ext cx="1236236" cy="287314"/>
            </a:xfrm>
            <a:prstGeom prst="rect">
              <a:avLst/>
            </a:prstGeom>
            <a:noFill/>
          </p:spPr>
          <p:txBody>
            <a:bodyPr wrap="none" tIns="36000" bIns="36000" rtlCol="0">
              <a:spAutoFit/>
            </a:bodyPr>
            <a:lstStyle/>
            <a:p>
              <a:pPr algn="l">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CRM demand</a:t>
              </a:r>
            </a:p>
          </p:txBody>
        </p:sp>
        <p:sp>
          <p:nvSpPr>
            <p:cNvPr id="10" name="TextBox 9">
              <a:extLst>
                <a:ext uri="{FF2B5EF4-FFF2-40B4-BE49-F238E27FC236}">
                  <a16:creationId xmlns:a16="http://schemas.microsoft.com/office/drawing/2014/main" id="{AA9132A3-2145-DCBF-F321-567FF8CEEBF8}"/>
                </a:ext>
              </a:extLst>
            </p:cNvPr>
            <p:cNvSpPr txBox="1"/>
            <p:nvPr/>
          </p:nvSpPr>
          <p:spPr>
            <a:xfrm>
              <a:off x="4378659" y="3321357"/>
              <a:ext cx="1423147" cy="287314"/>
            </a:xfrm>
            <a:prstGeom prst="rect">
              <a:avLst/>
            </a:prstGeom>
            <a:noFill/>
          </p:spPr>
          <p:txBody>
            <a:bodyPr wrap="none" tIns="36000" bIns="36000" rtlCol="0">
              <a:spAutoFit/>
            </a:bodyPr>
            <a:lstStyle/>
            <a:p>
              <a:pPr algn="l">
                <a:lnSpc>
                  <a:spcPct val="110000"/>
                </a:lnSpc>
                <a:spcAft>
                  <a:spcPts val="600"/>
                </a:spcAft>
              </a:pPr>
              <a:r>
                <a:rPr lang="en-US" sz="1400">
                  <a:latin typeface="Tahoma" panose="020B0604030504040204" pitchFamily="34" charset="0"/>
                  <a:ea typeface="Tahoma" panose="020B0604030504040204" pitchFamily="34" charset="0"/>
                  <a:cs typeface="Tahoma" panose="020B0604030504040204" pitchFamily="34" charset="0"/>
                </a:rPr>
                <a:t>CRM availability</a:t>
              </a:r>
            </a:p>
          </p:txBody>
        </p:sp>
        <p:sp>
          <p:nvSpPr>
            <p:cNvPr id="11" name="Down Arrow 10">
              <a:extLst>
                <a:ext uri="{FF2B5EF4-FFF2-40B4-BE49-F238E27FC236}">
                  <a16:creationId xmlns:a16="http://schemas.microsoft.com/office/drawing/2014/main" id="{0F00132F-5574-8703-6B35-0B76C88F0CFC}"/>
                </a:ext>
              </a:extLst>
            </p:cNvPr>
            <p:cNvSpPr/>
            <p:nvPr/>
          </p:nvSpPr>
          <p:spPr>
            <a:xfrm>
              <a:off x="3858410" y="2121452"/>
              <a:ext cx="450000" cy="360000"/>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dirty="0">
                  <a:latin typeface="Tahoma" panose="020B0604030504040204" pitchFamily="34" charset="0"/>
                  <a:ea typeface="Tahoma" panose="020B0604030504040204" pitchFamily="34" charset="0"/>
                  <a:cs typeface="Tahoma" panose="020B0604030504040204" pitchFamily="34" charset="0"/>
                </a:rPr>
                <a:t>A</a:t>
              </a:r>
            </a:p>
          </p:txBody>
        </p:sp>
        <p:sp>
          <p:nvSpPr>
            <p:cNvPr id="12" name="Up Arrow 11">
              <a:extLst>
                <a:ext uri="{FF2B5EF4-FFF2-40B4-BE49-F238E27FC236}">
                  <a16:creationId xmlns:a16="http://schemas.microsoft.com/office/drawing/2014/main" id="{8B0B0CB8-712F-8067-B06B-C8DFC700DDF0}"/>
                </a:ext>
              </a:extLst>
            </p:cNvPr>
            <p:cNvSpPr/>
            <p:nvPr/>
          </p:nvSpPr>
          <p:spPr>
            <a:xfrm>
              <a:off x="3858410" y="2957995"/>
              <a:ext cx="450000" cy="36000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B</a:t>
              </a:r>
            </a:p>
          </p:txBody>
        </p:sp>
        <p:sp>
          <p:nvSpPr>
            <p:cNvPr id="13" name="Oval 12">
              <a:extLst>
                <a:ext uri="{FF2B5EF4-FFF2-40B4-BE49-F238E27FC236}">
                  <a16:creationId xmlns:a16="http://schemas.microsoft.com/office/drawing/2014/main" id="{30C52A74-D0FB-7C21-4CCE-85194DD28D22}"/>
                </a:ext>
              </a:extLst>
            </p:cNvPr>
            <p:cNvSpPr>
              <a:spLocks noChangeAspect="1"/>
            </p:cNvSpPr>
            <p:nvPr/>
          </p:nvSpPr>
          <p:spPr>
            <a:xfrm>
              <a:off x="6219690" y="1124647"/>
              <a:ext cx="324000" cy="32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a:latin typeface="Tahoma" panose="020B0604030504040204" pitchFamily="34" charset="0"/>
                  <a:ea typeface="Tahoma" panose="020B0604030504040204" pitchFamily="34" charset="0"/>
                  <a:cs typeface="Tahoma" panose="020B0604030504040204" pitchFamily="34" charset="0"/>
                </a:rPr>
                <a:t>C</a:t>
              </a:r>
              <a:endParaRPr lang="en-US" sz="2000">
                <a:latin typeface="Tahoma" panose="020B0604030504040204" pitchFamily="34" charset="0"/>
                <a:ea typeface="Tahoma" panose="020B0604030504040204" pitchFamily="34" charset="0"/>
                <a:cs typeface="Tahoma" panose="020B0604030504040204" pitchFamily="34" charset="0"/>
              </a:endParaRPr>
            </a:p>
          </p:txBody>
        </p:sp>
        <p:sp>
          <p:nvSpPr>
            <p:cNvPr id="14" name="Oval 13">
              <a:extLst>
                <a:ext uri="{FF2B5EF4-FFF2-40B4-BE49-F238E27FC236}">
                  <a16:creationId xmlns:a16="http://schemas.microsoft.com/office/drawing/2014/main" id="{74446DDE-7602-CE8D-3725-5DEE8417F637}"/>
                </a:ext>
              </a:extLst>
            </p:cNvPr>
            <p:cNvSpPr>
              <a:spLocks noChangeAspect="1"/>
            </p:cNvSpPr>
            <p:nvPr/>
          </p:nvSpPr>
          <p:spPr>
            <a:xfrm>
              <a:off x="3921410" y="2553985"/>
              <a:ext cx="324000" cy="32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en-US" sz="1600" dirty="0">
                  <a:latin typeface="Tahoma" panose="020B0604030504040204" pitchFamily="34" charset="0"/>
                  <a:ea typeface="Tahoma" panose="020B0604030504040204" pitchFamily="34" charset="0"/>
                  <a:cs typeface="Tahoma" panose="020B0604030504040204" pitchFamily="34" charset="0"/>
                </a:rPr>
                <a:t>D</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5" name="TextBox 14">
              <a:extLst>
                <a:ext uri="{FF2B5EF4-FFF2-40B4-BE49-F238E27FC236}">
                  <a16:creationId xmlns:a16="http://schemas.microsoft.com/office/drawing/2014/main" id="{0FFEB1EB-0B3E-4904-B219-793DF318A1A1}"/>
                </a:ext>
              </a:extLst>
            </p:cNvPr>
            <p:cNvSpPr txBox="1"/>
            <p:nvPr/>
          </p:nvSpPr>
          <p:spPr>
            <a:xfrm>
              <a:off x="8289052" y="1320491"/>
              <a:ext cx="3580891" cy="3125014"/>
            </a:xfrm>
            <a:prstGeom prst="rect">
              <a:avLst/>
            </a:prstGeom>
            <a:noFill/>
          </p:spPr>
          <p:txBody>
            <a:bodyPr wrap="square" tIns="36000" bIns="36000" rtlCol="0">
              <a:spAutoFit/>
            </a:bodyPr>
            <a:lstStyle/>
            <a:p>
              <a:pPr algn="l">
                <a:lnSpc>
                  <a:spcPct val="110000"/>
                </a:lnSpc>
                <a:spcAft>
                  <a:spcPts val="600"/>
                </a:spcAft>
              </a:pPr>
              <a:r>
                <a:rPr lang="en-US" sz="1400" b="1" dirty="0">
                  <a:latin typeface="Tahoma" panose="020B0604030504040204" pitchFamily="34" charset="0"/>
                  <a:ea typeface="Tahoma" panose="020B0604030504040204" pitchFamily="34" charset="0"/>
                  <a:cs typeface="Tahoma" panose="020B0604030504040204" pitchFamily="34" charset="0"/>
                </a:rPr>
                <a:t>A</a:t>
              </a:r>
              <a:r>
                <a:rPr lang="en-US" sz="1400" dirty="0">
                  <a:latin typeface="Tahoma" panose="020B0604030504040204" pitchFamily="34" charset="0"/>
                  <a:ea typeface="Tahoma" panose="020B0604030504040204" pitchFamily="34" charset="0"/>
                  <a:cs typeface="Tahoma" panose="020B0604030504040204" pitchFamily="34" charset="0"/>
                </a:rPr>
                <a:t> reducing demand: e.g., material efficiency, substitution, reducing need for energy installations.</a:t>
              </a:r>
            </a:p>
            <a:p>
              <a:pPr algn="l">
                <a:lnSpc>
                  <a:spcPct val="110000"/>
                </a:lnSpc>
                <a:spcAft>
                  <a:spcPts val="600"/>
                </a:spcAft>
              </a:pPr>
              <a:r>
                <a:rPr lang="en-US" sz="1400" b="1" dirty="0">
                  <a:latin typeface="Tahoma" panose="020B0604030504040204" pitchFamily="34" charset="0"/>
                  <a:ea typeface="Tahoma" panose="020B0604030504040204" pitchFamily="34" charset="0"/>
                  <a:cs typeface="Tahoma" panose="020B0604030504040204" pitchFamily="34" charset="0"/>
                </a:rPr>
                <a:t>B</a:t>
              </a:r>
              <a:r>
                <a:rPr lang="en-US" sz="1400" dirty="0">
                  <a:latin typeface="Tahoma" panose="020B0604030504040204" pitchFamily="34" charset="0"/>
                  <a:ea typeface="Tahoma" panose="020B0604030504040204" pitchFamily="34" charset="0"/>
                  <a:cs typeface="Tahoma" panose="020B0604030504040204" pitchFamily="34" charset="0"/>
                </a:rPr>
                <a:t> increasing supply: increasing mining and refining capacity in a sustainable way (necessary to maintain support and limit adverse climate impacts of extraction).</a:t>
              </a:r>
            </a:p>
            <a:p>
              <a:pPr algn="l">
                <a:lnSpc>
                  <a:spcPct val="110000"/>
                </a:lnSpc>
                <a:spcAft>
                  <a:spcPts val="600"/>
                </a:spcAft>
              </a:pPr>
              <a:r>
                <a:rPr lang="en-US" sz="1400" b="1" dirty="0">
                  <a:latin typeface="Tahoma" panose="020B0604030504040204" pitchFamily="34" charset="0"/>
                  <a:ea typeface="Tahoma" panose="020B0604030504040204" pitchFamily="34" charset="0"/>
                  <a:cs typeface="Tahoma" panose="020B0604030504040204" pitchFamily="34" charset="0"/>
                </a:rPr>
                <a:t>C</a:t>
              </a:r>
              <a:r>
                <a:rPr lang="en-US" sz="1400" dirty="0">
                  <a:latin typeface="Tahoma" panose="020B0604030504040204" pitchFamily="34" charset="0"/>
                  <a:ea typeface="Tahoma" panose="020B0604030504040204" pitchFamily="34" charset="0"/>
                  <a:cs typeface="Tahoma" panose="020B0604030504040204" pitchFamily="34" charset="0"/>
                </a:rPr>
                <a:t> circularity: reuse of installations, components and materials, once these come available.</a:t>
              </a:r>
            </a:p>
            <a:p>
              <a:pPr algn="l">
                <a:lnSpc>
                  <a:spcPct val="110000"/>
                </a:lnSpc>
                <a:spcAft>
                  <a:spcPts val="600"/>
                </a:spcAft>
              </a:pPr>
              <a:r>
                <a:rPr lang="en-US" sz="1400" b="1" dirty="0">
                  <a:latin typeface="Tahoma" panose="020B0604030504040204" pitchFamily="34" charset="0"/>
                  <a:ea typeface="Tahoma" panose="020B0604030504040204" pitchFamily="34" charset="0"/>
                  <a:cs typeface="Tahoma" panose="020B0604030504040204" pitchFamily="34" charset="0"/>
                </a:rPr>
                <a:t>D</a:t>
              </a:r>
              <a:r>
                <a:rPr lang="en-US" sz="1400" dirty="0">
                  <a:latin typeface="Tahoma" panose="020B0604030504040204" pitchFamily="34" charset="0"/>
                  <a:ea typeface="Tahoma" panose="020B0604030504040204" pitchFamily="34" charset="0"/>
                  <a:cs typeface="Tahoma" panose="020B0604030504040204" pitchFamily="34" charset="0"/>
                </a:rPr>
                <a:t> (geo)political choices: distributing scarcity over sectors and countries.</a:t>
              </a:r>
            </a:p>
          </p:txBody>
        </p:sp>
        <p:cxnSp>
          <p:nvCxnSpPr>
            <p:cNvPr id="17" name="Straight Arrow Connector 16">
              <a:extLst>
                <a:ext uri="{FF2B5EF4-FFF2-40B4-BE49-F238E27FC236}">
                  <a16:creationId xmlns:a16="http://schemas.microsoft.com/office/drawing/2014/main" id="{755EFBC7-FD8B-A0B8-C27F-AB196B64D2BE}"/>
                </a:ext>
              </a:extLst>
            </p:cNvPr>
            <p:cNvCxnSpPr>
              <a:cxnSpLocks/>
            </p:cNvCxnSpPr>
            <p:nvPr/>
          </p:nvCxnSpPr>
          <p:spPr>
            <a:xfrm flipV="1">
              <a:off x="1625887" y="1307155"/>
              <a:ext cx="0" cy="307593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61EE9E0-37AF-F351-F060-246A4FC42A54}"/>
                </a:ext>
              </a:extLst>
            </p:cNvPr>
            <p:cNvCxnSpPr>
              <a:cxnSpLocks/>
            </p:cNvCxnSpPr>
            <p:nvPr/>
          </p:nvCxnSpPr>
          <p:spPr>
            <a:xfrm>
              <a:off x="1625887" y="4392020"/>
              <a:ext cx="6480000"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A05F676-D5FF-19C9-B475-F4597AFCE219}"/>
                </a:ext>
              </a:extLst>
            </p:cNvPr>
            <p:cNvSpPr txBox="1"/>
            <p:nvPr/>
          </p:nvSpPr>
          <p:spPr>
            <a:xfrm>
              <a:off x="839555" y="2136280"/>
              <a:ext cx="767903" cy="287314"/>
            </a:xfrm>
            <a:prstGeom prst="rect">
              <a:avLst/>
            </a:prstGeom>
            <a:noFill/>
          </p:spPr>
          <p:txBody>
            <a:bodyPr wrap="none" tIns="36000" bIns="36000" rtlCol="0">
              <a:spAutoFit/>
            </a:bodyPr>
            <a:lstStyle/>
            <a:p>
              <a:pPr algn="l">
                <a:lnSpc>
                  <a:spcPct val="110000"/>
                </a:lnSpc>
                <a:spcAft>
                  <a:spcPts val="600"/>
                </a:spcAft>
              </a:pPr>
              <a:r>
                <a:rPr lang="en-US" sz="1400">
                  <a:latin typeface="Tahoma" panose="020B0604030504040204" pitchFamily="34" charset="0"/>
                  <a:ea typeface="Tahoma" panose="020B0604030504040204" pitchFamily="34" charset="0"/>
                  <a:cs typeface="Tahoma" panose="020B0604030504040204" pitchFamily="34" charset="0"/>
                </a:rPr>
                <a:t>Volume</a:t>
              </a:r>
            </a:p>
          </p:txBody>
        </p:sp>
        <p:sp>
          <p:nvSpPr>
            <p:cNvPr id="25" name="TextBox 24">
              <a:extLst>
                <a:ext uri="{FF2B5EF4-FFF2-40B4-BE49-F238E27FC236}">
                  <a16:creationId xmlns:a16="http://schemas.microsoft.com/office/drawing/2014/main" id="{BC4A9EAD-60D1-7D69-8BD1-42E02DEDD431}"/>
                </a:ext>
              </a:extLst>
            </p:cNvPr>
            <p:cNvSpPr txBox="1"/>
            <p:nvPr/>
          </p:nvSpPr>
          <p:spPr>
            <a:xfrm>
              <a:off x="1484503" y="4491378"/>
              <a:ext cx="968566" cy="287314"/>
            </a:xfrm>
            <a:prstGeom prst="rect">
              <a:avLst/>
            </a:prstGeom>
            <a:noFill/>
          </p:spPr>
          <p:txBody>
            <a:bodyPr wrap="square" tIns="36000" bIns="36000" rtlCol="0">
              <a:spAutoFit/>
            </a:bodyPr>
            <a:lstStyle/>
            <a:p>
              <a:pPr algn="l">
                <a:lnSpc>
                  <a:spcPct val="110000"/>
                </a:lnSpc>
                <a:spcAft>
                  <a:spcPts val="600"/>
                </a:spcAft>
              </a:pPr>
              <a:r>
                <a:rPr lang="en-US" sz="1400">
                  <a:latin typeface="Tahoma" panose="020B0604030504040204" pitchFamily="34" charset="0"/>
                  <a:ea typeface="Tahoma" panose="020B0604030504040204" pitchFamily="34" charset="0"/>
                  <a:cs typeface="Tahoma" panose="020B0604030504040204" pitchFamily="34" charset="0"/>
                </a:rPr>
                <a:t>2023</a:t>
              </a:r>
            </a:p>
          </p:txBody>
        </p:sp>
        <p:sp>
          <p:nvSpPr>
            <p:cNvPr id="26" name="TextBox 25">
              <a:extLst>
                <a:ext uri="{FF2B5EF4-FFF2-40B4-BE49-F238E27FC236}">
                  <a16:creationId xmlns:a16="http://schemas.microsoft.com/office/drawing/2014/main" id="{8FF5864A-EEAE-4351-C39A-FB5B69591883}"/>
                </a:ext>
              </a:extLst>
            </p:cNvPr>
            <p:cNvSpPr txBox="1"/>
            <p:nvPr/>
          </p:nvSpPr>
          <p:spPr>
            <a:xfrm>
              <a:off x="7814818" y="4494397"/>
              <a:ext cx="575799" cy="287314"/>
            </a:xfrm>
            <a:prstGeom prst="rect">
              <a:avLst/>
            </a:prstGeom>
            <a:noFill/>
          </p:spPr>
          <p:txBody>
            <a:bodyPr wrap="square" tIns="36000" bIns="36000" rtlCol="0">
              <a:spAutoFit/>
            </a:bodyPr>
            <a:lstStyle/>
            <a:p>
              <a:pPr algn="l">
                <a:lnSpc>
                  <a:spcPct val="110000"/>
                </a:lnSpc>
                <a:spcAft>
                  <a:spcPts val="600"/>
                </a:spcAft>
              </a:pPr>
              <a:r>
                <a:rPr lang="en-US" sz="1400">
                  <a:latin typeface="Tahoma" panose="020B0604030504040204" pitchFamily="34" charset="0"/>
                  <a:ea typeface="Tahoma" panose="020B0604030504040204" pitchFamily="34" charset="0"/>
                  <a:cs typeface="Tahoma" panose="020B0604030504040204" pitchFamily="34" charset="0"/>
                </a:rPr>
                <a:t>2050</a:t>
              </a:r>
            </a:p>
          </p:txBody>
        </p:sp>
        <p:sp>
          <p:nvSpPr>
            <p:cNvPr id="2" name="Pentagon 1">
              <a:extLst>
                <a:ext uri="{FF2B5EF4-FFF2-40B4-BE49-F238E27FC236}">
                  <a16:creationId xmlns:a16="http://schemas.microsoft.com/office/drawing/2014/main" id="{A7322106-FC6F-CDBA-B0C5-477565F95006}"/>
                </a:ext>
              </a:extLst>
            </p:cNvPr>
            <p:cNvSpPr/>
            <p:nvPr/>
          </p:nvSpPr>
          <p:spPr>
            <a:xfrm>
              <a:off x="1607458" y="6367667"/>
              <a:ext cx="1506232" cy="307232"/>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r>
                <a:rPr lang="en-US" sz="1100" dirty="0">
                  <a:latin typeface="Tahoma" panose="020B0604030504040204" pitchFamily="34" charset="0"/>
                  <a:ea typeface="Tahoma" panose="020B0604030504040204" pitchFamily="34" charset="0"/>
                  <a:cs typeface="Tahoma" panose="020B0604030504040204" pitchFamily="34" charset="0"/>
                </a:rPr>
                <a:t>TRL 6 technology: 6y</a:t>
              </a:r>
            </a:p>
          </p:txBody>
        </p:sp>
        <p:sp>
          <p:nvSpPr>
            <p:cNvPr id="5" name="Pentagon 4">
              <a:extLst>
                <a:ext uri="{FF2B5EF4-FFF2-40B4-BE49-F238E27FC236}">
                  <a16:creationId xmlns:a16="http://schemas.microsoft.com/office/drawing/2014/main" id="{DF662859-0F56-8DC5-890A-C21930EC3F9B}"/>
                </a:ext>
              </a:extLst>
            </p:cNvPr>
            <p:cNvSpPr/>
            <p:nvPr/>
          </p:nvSpPr>
          <p:spPr>
            <a:xfrm>
              <a:off x="1607457" y="5191896"/>
              <a:ext cx="4798800" cy="307232"/>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r>
                <a:rPr lang="en-US" sz="1200" dirty="0">
                  <a:latin typeface="Tahoma" panose="020B0604030504040204" pitchFamily="34" charset="0"/>
                  <a:ea typeface="Tahoma" panose="020B0604030504040204" pitchFamily="34" charset="0"/>
                  <a:cs typeface="Tahoma" panose="020B0604030504040204" pitchFamily="34" charset="0"/>
                </a:rPr>
                <a:t>Investment in recyclability: 20y</a:t>
              </a:r>
            </a:p>
          </p:txBody>
        </p:sp>
        <p:cxnSp>
          <p:nvCxnSpPr>
            <p:cNvPr id="20" name="Straight Connector 19">
              <a:extLst>
                <a:ext uri="{FF2B5EF4-FFF2-40B4-BE49-F238E27FC236}">
                  <a16:creationId xmlns:a16="http://schemas.microsoft.com/office/drawing/2014/main" id="{4AFAA084-2B59-19BC-AECF-B07D66CAF200}"/>
                </a:ext>
              </a:extLst>
            </p:cNvPr>
            <p:cNvCxnSpPr/>
            <p:nvPr/>
          </p:nvCxnSpPr>
          <p:spPr>
            <a:xfrm flipV="1">
              <a:off x="3288658" y="4283733"/>
              <a:ext cx="0" cy="2106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FA18649-C3DB-4DBC-FCF3-E040DAE805F8}"/>
                </a:ext>
              </a:extLst>
            </p:cNvPr>
            <p:cNvCxnSpPr/>
            <p:nvPr/>
          </p:nvCxnSpPr>
          <p:spPr>
            <a:xfrm flipV="1">
              <a:off x="5695688" y="4283733"/>
              <a:ext cx="0" cy="21066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89DC6FF-08FF-C177-20D2-917F609D974E}"/>
                </a:ext>
              </a:extLst>
            </p:cNvPr>
            <p:cNvSpPr txBox="1"/>
            <p:nvPr/>
          </p:nvSpPr>
          <p:spPr>
            <a:xfrm>
              <a:off x="2952844" y="4491378"/>
              <a:ext cx="614806" cy="287314"/>
            </a:xfrm>
            <a:prstGeom prst="rect">
              <a:avLst/>
            </a:prstGeom>
            <a:noFill/>
          </p:spPr>
          <p:txBody>
            <a:bodyPr wrap="square" tIns="36000" bIns="36000" rtlCol="0">
              <a:spAutoFit/>
            </a:bodyPr>
            <a:lstStyle/>
            <a:p>
              <a:pPr algn="l">
                <a:lnSpc>
                  <a:spcPct val="110000"/>
                </a:lnSpc>
                <a:spcAft>
                  <a:spcPts val="600"/>
                </a:spcAft>
              </a:pPr>
              <a:r>
                <a:rPr lang="en-US" sz="1400">
                  <a:latin typeface="Tahoma" panose="020B0604030504040204" pitchFamily="34" charset="0"/>
                  <a:ea typeface="Tahoma" panose="020B0604030504040204" pitchFamily="34" charset="0"/>
                  <a:cs typeface="Tahoma" panose="020B0604030504040204" pitchFamily="34" charset="0"/>
                </a:rPr>
                <a:t>2030</a:t>
              </a:r>
            </a:p>
          </p:txBody>
        </p:sp>
        <p:sp>
          <p:nvSpPr>
            <p:cNvPr id="27" name="TextBox 26">
              <a:extLst>
                <a:ext uri="{FF2B5EF4-FFF2-40B4-BE49-F238E27FC236}">
                  <a16:creationId xmlns:a16="http://schemas.microsoft.com/office/drawing/2014/main" id="{BB34EF5F-5ED8-AAB7-C5D5-AC804BE1025F}"/>
                </a:ext>
              </a:extLst>
            </p:cNvPr>
            <p:cNvSpPr txBox="1"/>
            <p:nvPr/>
          </p:nvSpPr>
          <p:spPr>
            <a:xfrm>
              <a:off x="5388285" y="4491378"/>
              <a:ext cx="614806" cy="287314"/>
            </a:xfrm>
            <a:prstGeom prst="rect">
              <a:avLst/>
            </a:prstGeom>
            <a:noFill/>
          </p:spPr>
          <p:txBody>
            <a:bodyPr wrap="square" tIns="36000" bIns="36000" rtlCol="0">
              <a:spAutoFit/>
            </a:bodyPr>
            <a:lstStyle/>
            <a:p>
              <a:pPr algn="l">
                <a:lnSpc>
                  <a:spcPct val="110000"/>
                </a:lnSpc>
                <a:spcAft>
                  <a:spcPts val="600"/>
                </a:spcAft>
              </a:pPr>
              <a:r>
                <a:rPr lang="en-US" sz="1400">
                  <a:latin typeface="Tahoma" panose="020B0604030504040204" pitchFamily="34" charset="0"/>
                  <a:ea typeface="Tahoma" panose="020B0604030504040204" pitchFamily="34" charset="0"/>
                  <a:cs typeface="Tahoma" panose="020B0604030504040204" pitchFamily="34" charset="0"/>
                </a:rPr>
                <a:t>2040</a:t>
              </a:r>
            </a:p>
          </p:txBody>
        </p:sp>
        <p:sp>
          <p:nvSpPr>
            <p:cNvPr id="28" name="Pentagon 27">
              <a:extLst>
                <a:ext uri="{FF2B5EF4-FFF2-40B4-BE49-F238E27FC236}">
                  <a16:creationId xmlns:a16="http://schemas.microsoft.com/office/drawing/2014/main" id="{7D5DD668-310D-1033-4013-ADE5B31D3EA6}"/>
                </a:ext>
              </a:extLst>
            </p:cNvPr>
            <p:cNvSpPr/>
            <p:nvPr/>
          </p:nvSpPr>
          <p:spPr>
            <a:xfrm>
              <a:off x="1607458" y="5983895"/>
              <a:ext cx="1918800" cy="307232"/>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r>
                <a:rPr lang="en-US" sz="1200">
                  <a:latin typeface="Tahoma" panose="020B0604030504040204" pitchFamily="34" charset="0"/>
                  <a:ea typeface="Tahoma" panose="020B0604030504040204" pitchFamily="34" charset="0"/>
                  <a:cs typeface="Tahoma" panose="020B0604030504040204" pitchFamily="34" charset="0"/>
                </a:rPr>
                <a:t>Opening new mine: 8y</a:t>
              </a:r>
            </a:p>
          </p:txBody>
        </p:sp>
        <p:sp>
          <p:nvSpPr>
            <p:cNvPr id="29" name="Pentagon 28">
              <a:extLst>
                <a:ext uri="{FF2B5EF4-FFF2-40B4-BE49-F238E27FC236}">
                  <a16:creationId xmlns:a16="http://schemas.microsoft.com/office/drawing/2014/main" id="{D5F75731-C253-4878-AADB-1F54402DAB1A}"/>
                </a:ext>
              </a:extLst>
            </p:cNvPr>
            <p:cNvSpPr/>
            <p:nvPr/>
          </p:nvSpPr>
          <p:spPr>
            <a:xfrm>
              <a:off x="1607457" y="5587895"/>
              <a:ext cx="3841200" cy="307232"/>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r>
                <a:rPr lang="en-US" sz="1200" dirty="0">
                  <a:latin typeface="Tahoma" panose="020B0604030504040204" pitchFamily="34" charset="0"/>
                  <a:ea typeface="Tahoma" panose="020B0604030504040204" pitchFamily="34" charset="0"/>
                  <a:cs typeface="Tahoma" panose="020B0604030504040204" pitchFamily="34" charset="0"/>
                </a:rPr>
                <a:t>Implementing TRL 1 technology: 16y</a:t>
              </a:r>
            </a:p>
          </p:txBody>
        </p:sp>
        <p:sp>
          <p:nvSpPr>
            <p:cNvPr id="31" name="TextBox 30">
              <a:extLst>
                <a:ext uri="{FF2B5EF4-FFF2-40B4-BE49-F238E27FC236}">
                  <a16:creationId xmlns:a16="http://schemas.microsoft.com/office/drawing/2014/main" id="{77F067EA-D865-429E-A763-EE6258E4BBC6}"/>
                </a:ext>
              </a:extLst>
            </p:cNvPr>
            <p:cNvSpPr txBox="1"/>
            <p:nvPr/>
          </p:nvSpPr>
          <p:spPr>
            <a:xfrm>
              <a:off x="1517582" y="4878049"/>
              <a:ext cx="5509200" cy="287314"/>
            </a:xfrm>
            <a:prstGeom prst="rect">
              <a:avLst/>
            </a:prstGeom>
            <a:noFill/>
          </p:spPr>
          <p:txBody>
            <a:bodyPr wrap="none" tIns="36000" bIns="36000" rtlCol="0">
              <a:spAutoFit/>
            </a:bodyPr>
            <a:lstStyle/>
            <a:p>
              <a:pPr algn="l">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Interventions: approximate time until impact if action is taken now.</a:t>
              </a:r>
            </a:p>
          </p:txBody>
        </p:sp>
        <p:sp>
          <p:nvSpPr>
            <p:cNvPr id="16" name="TextBox 15">
              <a:extLst>
                <a:ext uri="{FF2B5EF4-FFF2-40B4-BE49-F238E27FC236}">
                  <a16:creationId xmlns:a16="http://schemas.microsoft.com/office/drawing/2014/main" id="{7AC0416E-D409-FDC5-DFFD-BF12FA843CE6}"/>
                </a:ext>
              </a:extLst>
            </p:cNvPr>
            <p:cNvSpPr txBox="1"/>
            <p:nvPr/>
          </p:nvSpPr>
          <p:spPr>
            <a:xfrm>
              <a:off x="7026782" y="5254171"/>
              <a:ext cx="3171086" cy="524302"/>
            </a:xfrm>
            <a:prstGeom prst="rect">
              <a:avLst/>
            </a:prstGeom>
            <a:noFill/>
          </p:spPr>
          <p:txBody>
            <a:bodyPr wrap="square" tIns="36000" bIns="36000" rtlCol="0">
              <a:spAutoFit/>
            </a:bodyPr>
            <a:lstStyle/>
            <a:p>
              <a:pPr algn="l">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Important to act on but will not mitigate impending shortages.</a:t>
              </a:r>
            </a:p>
          </p:txBody>
        </p:sp>
        <p:sp>
          <p:nvSpPr>
            <p:cNvPr id="21" name="TextBox 20">
              <a:extLst>
                <a:ext uri="{FF2B5EF4-FFF2-40B4-BE49-F238E27FC236}">
                  <a16:creationId xmlns:a16="http://schemas.microsoft.com/office/drawing/2014/main" id="{9D14681C-F49E-1C16-B704-6A0D18215DD8}"/>
                </a:ext>
              </a:extLst>
            </p:cNvPr>
            <p:cNvSpPr txBox="1"/>
            <p:nvPr/>
          </p:nvSpPr>
          <p:spPr>
            <a:xfrm>
              <a:off x="7026782" y="6097352"/>
              <a:ext cx="3171086" cy="524302"/>
            </a:xfrm>
            <a:prstGeom prst="rect">
              <a:avLst/>
            </a:prstGeom>
            <a:noFill/>
          </p:spPr>
          <p:txBody>
            <a:bodyPr wrap="square" tIns="36000" bIns="36000" rtlCol="0">
              <a:spAutoFit/>
            </a:bodyPr>
            <a:lstStyle/>
            <a:p>
              <a:pPr algn="l">
                <a:lnSpc>
                  <a:spcPct val="110000"/>
                </a:lnSpc>
                <a:spcAft>
                  <a:spcPts val="600"/>
                </a:spcAft>
              </a:pPr>
              <a:r>
                <a:rPr lang="en-US" sz="1400" dirty="0">
                  <a:latin typeface="Tahoma" panose="020B0604030504040204" pitchFamily="34" charset="0"/>
                  <a:ea typeface="Tahoma" panose="020B0604030504040204" pitchFamily="34" charset="0"/>
                  <a:cs typeface="Tahoma" panose="020B0604030504040204" pitchFamily="34" charset="0"/>
                </a:rPr>
                <a:t>Can help mitigate impending shortages due to shorter timeframe.</a:t>
              </a:r>
            </a:p>
          </p:txBody>
        </p:sp>
        <p:sp>
          <p:nvSpPr>
            <p:cNvPr id="7" name="Right Brace 6">
              <a:extLst>
                <a:ext uri="{FF2B5EF4-FFF2-40B4-BE49-F238E27FC236}">
                  <a16:creationId xmlns:a16="http://schemas.microsoft.com/office/drawing/2014/main" id="{60C45D35-E1F1-B702-E8FF-1EDE180D6E89}"/>
                </a:ext>
              </a:extLst>
            </p:cNvPr>
            <p:cNvSpPr/>
            <p:nvPr/>
          </p:nvSpPr>
          <p:spPr>
            <a:xfrm>
              <a:off x="6840445" y="5191896"/>
              <a:ext cx="199201" cy="7032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19" name="Right Brace 18">
              <a:extLst>
                <a:ext uri="{FF2B5EF4-FFF2-40B4-BE49-F238E27FC236}">
                  <a16:creationId xmlns:a16="http://schemas.microsoft.com/office/drawing/2014/main" id="{718FBE1B-F4FA-6CC3-E6F1-3A00632445A8}"/>
                </a:ext>
              </a:extLst>
            </p:cNvPr>
            <p:cNvSpPr/>
            <p:nvPr/>
          </p:nvSpPr>
          <p:spPr>
            <a:xfrm>
              <a:off x="6840445" y="5983895"/>
              <a:ext cx="199201" cy="7032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grpSp>
      <p:sp>
        <p:nvSpPr>
          <p:cNvPr id="30" name="Tijdelijke aanduiding voor dianummer 29">
            <a:extLst>
              <a:ext uri="{FF2B5EF4-FFF2-40B4-BE49-F238E27FC236}">
                <a16:creationId xmlns:a16="http://schemas.microsoft.com/office/drawing/2014/main" id="{84A85952-C604-B39F-30DC-9F1D7AFE79DD}"/>
              </a:ext>
            </a:extLst>
          </p:cNvPr>
          <p:cNvSpPr>
            <a:spLocks noGrp="1"/>
          </p:cNvSpPr>
          <p:nvPr>
            <p:ph type="sldNum" sz="quarter" idx="12"/>
          </p:nvPr>
        </p:nvSpPr>
        <p:spPr/>
        <p:txBody>
          <a:bodyPr/>
          <a:lstStyle/>
          <a:p>
            <a:fld id="{80CB307B-241F-E341-B03A-1599FAAA4D21}" type="slidenum">
              <a:rPr lang="nl-NL" smtClean="0"/>
              <a:t>9</a:t>
            </a:fld>
            <a:endParaRPr lang="nl-NL"/>
          </a:p>
        </p:txBody>
      </p:sp>
    </p:spTree>
    <p:extLst>
      <p:ext uri="{BB962C8B-B14F-4D97-AF65-F5344CB8AC3E}">
        <p14:creationId xmlns:p14="http://schemas.microsoft.com/office/powerpoint/2010/main" val="2022972797"/>
      </p:ext>
    </p:extLst>
  </p:cSld>
  <p:clrMapOvr>
    <a:masterClrMapping/>
  </p:clrMapOvr>
</p:sld>
</file>

<file path=ppt/theme/theme1.xml><?xml version="1.0" encoding="utf-8"?>
<a:theme xmlns:a="http://schemas.openxmlformats.org/drawingml/2006/main" name="MSG huisstijl 2020">
  <a:themeElements>
    <a:clrScheme name="MSG 2020">
      <a:dk1>
        <a:srgbClr val="1D2928"/>
      </a:dk1>
      <a:lt1>
        <a:srgbClr val="FFFFFF"/>
      </a:lt1>
      <a:dk2>
        <a:srgbClr val="014C4C"/>
      </a:dk2>
      <a:lt2>
        <a:srgbClr val="DAE6E5"/>
      </a:lt2>
      <a:accent1>
        <a:srgbClr val="058B8B"/>
      </a:accent1>
      <a:accent2>
        <a:srgbClr val="03A696"/>
      </a:accent2>
      <a:accent3>
        <a:srgbClr val="30C7D8"/>
      </a:accent3>
      <a:accent4>
        <a:srgbClr val="FD6A00"/>
      </a:accent4>
      <a:accent5>
        <a:srgbClr val="959828"/>
      </a:accent5>
      <a:accent6>
        <a:srgbClr val="D2D93B"/>
      </a:accent6>
      <a:hlink>
        <a:srgbClr val="8B150B"/>
      </a:hlink>
      <a:folHlink>
        <a:srgbClr val="CB6D65"/>
      </a:folHlink>
    </a:clrScheme>
    <a:fontScheme name="Raleway-Tahoma">
      <a:majorFont>
        <a:latin typeface="Raleway-Heavy"/>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lIns="36000" tIns="36000" rIns="36000" bIns="36000" rtlCol="0" anchor="ctr">
        <a:noAutofit/>
      </a:bodyPr>
      <a:lstStyle>
        <a:defPPr algn="ctr">
          <a:defRPr sz="2000" dirty="0" smtClean="0">
            <a:latin typeface="Tahoma" panose="020B0604030504040204" pitchFamily="34" charset="0"/>
            <a:ea typeface="Tahoma" panose="020B0604030504040204" pitchFamily="34" charset="0"/>
            <a:cs typeface="Tahoma" panose="020B060403050404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tIns="36000" bIns="36000" rtlCol="0">
        <a:spAutoFit/>
      </a:bodyPr>
      <a:lstStyle>
        <a:defPPr algn="l">
          <a:lnSpc>
            <a:spcPct val="110000"/>
          </a:lnSpc>
          <a:spcAft>
            <a:spcPts val="600"/>
          </a:spcAft>
          <a:defRPr sz="2000" dirty="0">
            <a:latin typeface="Tahoma" panose="020B0604030504040204" pitchFamily="34" charset="0"/>
            <a:ea typeface="Tahoma" panose="020B0604030504040204" pitchFamily="34" charset="0"/>
            <a:cs typeface="Tahoma" panose="020B0604030504040204" pitchFamily="34" charset="0"/>
          </a:defRPr>
        </a:defPPr>
      </a:lstStyle>
    </a:txDef>
  </a:objectDefaults>
  <a:extraClrSchemeLst/>
  <a:extLst>
    <a:ext uri="{05A4C25C-085E-4340-85A3-A5531E510DB2}">
      <thm15:themeFamily xmlns:thm15="http://schemas.microsoft.com/office/thememl/2012/main" name="MSG huisstijl 2020" id="{269F9683-801C-3B4C-9E8E-D04BB0C48D21}" vid="{410C420B-7843-A243-BA82-4AE5825E5DF7}"/>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MSG huisstijl 2020</Template>
  <TotalTime>5708</TotalTime>
  <Words>4043</Words>
  <Application>Microsoft Macintosh PowerPoint</Application>
  <PresentationFormat>Breedbeeld</PresentationFormat>
  <Paragraphs>880</Paragraphs>
  <Slides>18</Slides>
  <Notes>6</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18</vt:i4>
      </vt:variant>
    </vt:vector>
  </HeadingPairs>
  <TitlesOfParts>
    <vt:vector size="27" baseType="lpstr">
      <vt:lpstr>Arial</vt:lpstr>
      <vt:lpstr>Avenir Book</vt:lpstr>
      <vt:lpstr>Calibri</vt:lpstr>
      <vt:lpstr>Corbel</vt:lpstr>
      <vt:lpstr>Helvetica</vt:lpstr>
      <vt:lpstr>Raleway</vt:lpstr>
      <vt:lpstr>Raleway-Heavy</vt:lpstr>
      <vt:lpstr>Tahoma</vt:lpstr>
      <vt:lpstr>MSG huisstijl 2020</vt:lpstr>
      <vt:lpstr>Chemistry for critical raw materials in the Energy Transition</vt:lpstr>
      <vt:lpstr>Contents</vt:lpstr>
      <vt:lpstr>Executive summary</vt:lpstr>
      <vt:lpstr>Introduction</vt:lpstr>
      <vt:lpstr>Material bottlenecks: increase in demand for energy technologies</vt:lpstr>
      <vt:lpstr>CRM bottlenecks for the energy transition</vt:lpstr>
      <vt:lpstr>CRM bottlenecks for the energy transition</vt:lpstr>
      <vt:lpstr>Perspectives on CRM scarcity</vt:lpstr>
      <vt:lpstr>Solutions (1): timing in relation to the energy transition</vt:lpstr>
      <vt:lpstr>Solutions (2): in the value chain</vt:lpstr>
      <vt:lpstr>PowerPoint-presentatie</vt:lpstr>
      <vt:lpstr>Key innovations in the chemical industry: additions from the interviews</vt:lpstr>
      <vt:lpstr>European innovation landscape</vt:lpstr>
      <vt:lpstr>Appendices</vt:lpstr>
      <vt:lpstr>Appendix A. Terms and definitions</vt:lpstr>
      <vt:lpstr>Appendix B. Process</vt:lpstr>
      <vt:lpstr>Appendix B. Process</vt:lpstr>
      <vt:lpstr>Appendix B.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for Energy Transition Materials</dc:title>
  <dc:creator>Ivo de Klerk</dc:creator>
  <cp:lastModifiedBy>George Wurpel</cp:lastModifiedBy>
  <cp:revision>441</cp:revision>
  <dcterms:created xsi:type="dcterms:W3CDTF">2022-10-20T12:15:08Z</dcterms:created>
  <dcterms:modified xsi:type="dcterms:W3CDTF">2022-12-14T17:44:54Z</dcterms:modified>
</cp:coreProperties>
</file>